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</p:sldMasterIdLst>
  <p:notesMasterIdLst>
    <p:notesMasterId r:id="rId37"/>
  </p:notesMasterIdLst>
  <p:sldIdLst>
    <p:sldId id="257" r:id="rId4"/>
    <p:sldId id="275" r:id="rId5"/>
    <p:sldId id="274" r:id="rId6"/>
    <p:sldId id="298" r:id="rId7"/>
    <p:sldId id="299" r:id="rId8"/>
    <p:sldId id="300" r:id="rId9"/>
    <p:sldId id="256" r:id="rId10"/>
    <p:sldId id="258" r:id="rId11"/>
    <p:sldId id="260" r:id="rId12"/>
    <p:sldId id="261" r:id="rId13"/>
    <p:sldId id="262" r:id="rId14"/>
    <p:sldId id="263" r:id="rId15"/>
    <p:sldId id="264" r:id="rId16"/>
    <p:sldId id="284" r:id="rId17"/>
    <p:sldId id="288" r:id="rId18"/>
    <p:sldId id="301" r:id="rId19"/>
    <p:sldId id="302" r:id="rId20"/>
    <p:sldId id="303" r:id="rId21"/>
    <p:sldId id="304" r:id="rId22"/>
    <p:sldId id="279" r:id="rId23"/>
    <p:sldId id="280" r:id="rId24"/>
    <p:sldId id="281" r:id="rId25"/>
    <p:sldId id="282" r:id="rId26"/>
    <p:sldId id="311" r:id="rId27"/>
    <p:sldId id="283" r:id="rId28"/>
    <p:sldId id="306" r:id="rId29"/>
    <p:sldId id="307" r:id="rId30"/>
    <p:sldId id="309" r:id="rId31"/>
    <p:sldId id="310" r:id="rId32"/>
    <p:sldId id="297" r:id="rId33"/>
    <p:sldId id="276" r:id="rId34"/>
    <p:sldId id="313" r:id="rId35"/>
    <p:sldId id="312" r:id="rId36"/>
  </p:sldIdLst>
  <p:sldSz cx="12160250" cy="68405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454" autoAdjust="0"/>
    <p:restoredTop sz="94660"/>
  </p:normalViewPr>
  <p:slideViewPr>
    <p:cSldViewPr snapToGrid="0">
      <p:cViewPr>
        <p:scale>
          <a:sx n="72" d="100"/>
          <a:sy n="72" d="100"/>
        </p:scale>
        <p:origin x="100" y="64"/>
      </p:cViewPr>
      <p:guideLst>
        <p:guide orient="horz" pos="2154"/>
        <p:guide pos="380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PHEAUS\AppData\Local\Temp\haltit_TargetRecruitment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NPHEAUS\AppData\Local\Temp\haltit_OutcomeForms-1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45319560345431"/>
          <c:y val="2.7393041860746477E-2"/>
          <c:w val="0.84931463982200273"/>
          <c:h val="0.75174180327868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haltit_TargetRecruitment!$B$1</c:f>
              <c:strCache>
                <c:ptCount val="1"/>
                <c:pt idx="0">
                  <c:v>Actual (cumulative)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numRef>
              <c:f>haltit_TargetRecruitment!$A$2:$A$73</c:f>
              <c:numCache>
                <c:formatCode>mmm\-yy</c:formatCode>
                <c:ptCount val="72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  <c:pt idx="30">
                  <c:v>42370</c:v>
                </c:pt>
                <c:pt idx="31">
                  <c:v>42401</c:v>
                </c:pt>
                <c:pt idx="32">
                  <c:v>42430</c:v>
                </c:pt>
                <c:pt idx="33">
                  <c:v>42461</c:v>
                </c:pt>
                <c:pt idx="34">
                  <c:v>42491</c:v>
                </c:pt>
                <c:pt idx="35">
                  <c:v>42522</c:v>
                </c:pt>
                <c:pt idx="36">
                  <c:v>42552</c:v>
                </c:pt>
                <c:pt idx="37">
                  <c:v>42583</c:v>
                </c:pt>
                <c:pt idx="38">
                  <c:v>42614</c:v>
                </c:pt>
                <c:pt idx="39">
                  <c:v>42644</c:v>
                </c:pt>
                <c:pt idx="40">
                  <c:v>42675</c:v>
                </c:pt>
                <c:pt idx="41">
                  <c:v>42705</c:v>
                </c:pt>
                <c:pt idx="42">
                  <c:v>42736</c:v>
                </c:pt>
                <c:pt idx="43">
                  <c:v>42767</c:v>
                </c:pt>
                <c:pt idx="44">
                  <c:v>42795</c:v>
                </c:pt>
                <c:pt idx="45">
                  <c:v>42826</c:v>
                </c:pt>
                <c:pt idx="46">
                  <c:v>42856</c:v>
                </c:pt>
                <c:pt idx="47">
                  <c:v>42887</c:v>
                </c:pt>
                <c:pt idx="48">
                  <c:v>42917</c:v>
                </c:pt>
                <c:pt idx="49">
                  <c:v>42948</c:v>
                </c:pt>
                <c:pt idx="50">
                  <c:v>42979</c:v>
                </c:pt>
                <c:pt idx="51">
                  <c:v>43009</c:v>
                </c:pt>
                <c:pt idx="52">
                  <c:v>43040</c:v>
                </c:pt>
                <c:pt idx="53">
                  <c:v>43070</c:v>
                </c:pt>
                <c:pt idx="54">
                  <c:v>43101</c:v>
                </c:pt>
                <c:pt idx="55">
                  <c:v>43132</c:v>
                </c:pt>
                <c:pt idx="56">
                  <c:v>43160</c:v>
                </c:pt>
                <c:pt idx="57">
                  <c:v>43191</c:v>
                </c:pt>
                <c:pt idx="58">
                  <c:v>43221</c:v>
                </c:pt>
                <c:pt idx="59">
                  <c:v>43252</c:v>
                </c:pt>
                <c:pt idx="60">
                  <c:v>43282</c:v>
                </c:pt>
                <c:pt idx="61">
                  <c:v>43313</c:v>
                </c:pt>
                <c:pt idx="62">
                  <c:v>43344</c:v>
                </c:pt>
                <c:pt idx="63">
                  <c:v>43374</c:v>
                </c:pt>
                <c:pt idx="64">
                  <c:v>43405</c:v>
                </c:pt>
                <c:pt idx="65">
                  <c:v>43435</c:v>
                </c:pt>
                <c:pt idx="66">
                  <c:v>43466</c:v>
                </c:pt>
                <c:pt idx="67">
                  <c:v>43497</c:v>
                </c:pt>
                <c:pt idx="68">
                  <c:v>43525</c:v>
                </c:pt>
                <c:pt idx="69">
                  <c:v>43556</c:v>
                </c:pt>
                <c:pt idx="70">
                  <c:v>43586</c:v>
                </c:pt>
                <c:pt idx="71">
                  <c:v>43617</c:v>
                </c:pt>
              </c:numCache>
            </c:numRef>
          </c:cat>
          <c:val>
            <c:numRef>
              <c:f>haltit_TargetRecruitment!$B$2:$B$73</c:f>
              <c:numCache>
                <c:formatCode>General</c:formatCode>
                <c:ptCount val="72"/>
                <c:pt idx="0">
                  <c:v>10</c:v>
                </c:pt>
                <c:pt idx="1">
                  <c:v>37</c:v>
                </c:pt>
                <c:pt idx="2">
                  <c:v>112</c:v>
                </c:pt>
                <c:pt idx="3">
                  <c:v>197</c:v>
                </c:pt>
                <c:pt idx="4">
                  <c:v>313</c:v>
                </c:pt>
                <c:pt idx="5">
                  <c:v>423</c:v>
                </c:pt>
                <c:pt idx="6">
                  <c:v>561</c:v>
                </c:pt>
                <c:pt idx="7">
                  <c:v>681</c:v>
                </c:pt>
                <c:pt idx="8">
                  <c:v>824</c:v>
                </c:pt>
                <c:pt idx="9">
                  <c:v>944</c:v>
                </c:pt>
                <c:pt idx="10">
                  <c:v>1076</c:v>
                </c:pt>
                <c:pt idx="11">
                  <c:v>1203</c:v>
                </c:pt>
                <c:pt idx="12">
                  <c:v>1321</c:v>
                </c:pt>
                <c:pt idx="13">
                  <c:v>1435</c:v>
                </c:pt>
                <c:pt idx="14">
                  <c:v>1565</c:v>
                </c:pt>
                <c:pt idx="15">
                  <c:v>1740</c:v>
                </c:pt>
                <c:pt idx="16">
                  <c:v>1906</c:v>
                </c:pt>
                <c:pt idx="17">
                  <c:v>2066</c:v>
                </c:pt>
                <c:pt idx="18">
                  <c:v>2247</c:v>
                </c:pt>
                <c:pt idx="19">
                  <c:v>2400</c:v>
                </c:pt>
                <c:pt idx="20">
                  <c:v>2561</c:v>
                </c:pt>
                <c:pt idx="21">
                  <c:v>2717</c:v>
                </c:pt>
                <c:pt idx="22">
                  <c:v>2865</c:v>
                </c:pt>
                <c:pt idx="23">
                  <c:v>3000</c:v>
                </c:pt>
                <c:pt idx="24">
                  <c:v>3133</c:v>
                </c:pt>
                <c:pt idx="25">
                  <c:v>3267</c:v>
                </c:pt>
                <c:pt idx="26">
                  <c:v>3456</c:v>
                </c:pt>
                <c:pt idx="27">
                  <c:v>3587</c:v>
                </c:pt>
                <c:pt idx="28">
                  <c:v>3752</c:v>
                </c:pt>
                <c:pt idx="29">
                  <c:v>3883</c:v>
                </c:pt>
                <c:pt idx="30">
                  <c:v>4021</c:v>
                </c:pt>
                <c:pt idx="31">
                  <c:v>4133</c:v>
                </c:pt>
                <c:pt idx="32">
                  <c:v>4276</c:v>
                </c:pt>
                <c:pt idx="33">
                  <c:v>4440</c:v>
                </c:pt>
                <c:pt idx="34">
                  <c:v>4642</c:v>
                </c:pt>
                <c:pt idx="35">
                  <c:v>4857</c:v>
                </c:pt>
                <c:pt idx="36">
                  <c:v>5043</c:v>
                </c:pt>
                <c:pt idx="37">
                  <c:v>5249</c:v>
                </c:pt>
                <c:pt idx="38">
                  <c:v>5439</c:v>
                </c:pt>
                <c:pt idx="39">
                  <c:v>5665</c:v>
                </c:pt>
                <c:pt idx="40">
                  <c:v>5838</c:v>
                </c:pt>
                <c:pt idx="41">
                  <c:v>5999</c:v>
                </c:pt>
                <c:pt idx="42">
                  <c:v>6168</c:v>
                </c:pt>
                <c:pt idx="43">
                  <c:v>6307</c:v>
                </c:pt>
                <c:pt idx="44">
                  <c:v>6485</c:v>
                </c:pt>
                <c:pt idx="45">
                  <c:v>6628</c:v>
                </c:pt>
                <c:pt idx="46">
                  <c:v>6823</c:v>
                </c:pt>
                <c:pt idx="47">
                  <c:v>7044</c:v>
                </c:pt>
                <c:pt idx="48">
                  <c:v>7262</c:v>
                </c:pt>
                <c:pt idx="49">
                  <c:v>7451</c:v>
                </c:pt>
                <c:pt idx="50">
                  <c:v>7608</c:v>
                </c:pt>
                <c:pt idx="51">
                  <c:v>7801</c:v>
                </c:pt>
                <c:pt idx="52">
                  <c:v>7931</c:v>
                </c:pt>
                <c:pt idx="53">
                  <c:v>8078</c:v>
                </c:pt>
                <c:pt idx="54">
                  <c:v>8246</c:v>
                </c:pt>
                <c:pt idx="55">
                  <c:v>8397</c:v>
                </c:pt>
                <c:pt idx="56">
                  <c:v>8553</c:v>
                </c:pt>
                <c:pt idx="57">
                  <c:v>8737</c:v>
                </c:pt>
                <c:pt idx="58">
                  <c:v>8959</c:v>
                </c:pt>
                <c:pt idx="59">
                  <c:v>9122</c:v>
                </c:pt>
                <c:pt idx="60">
                  <c:v>9361</c:v>
                </c:pt>
                <c:pt idx="61">
                  <c:v>9550</c:v>
                </c:pt>
                <c:pt idx="62">
                  <c:v>9756</c:v>
                </c:pt>
                <c:pt idx="63">
                  <c:v>10013</c:v>
                </c:pt>
                <c:pt idx="64">
                  <c:v>10275</c:v>
                </c:pt>
                <c:pt idx="65">
                  <c:v>10565</c:v>
                </c:pt>
                <c:pt idx="66">
                  <c:v>10896</c:v>
                </c:pt>
                <c:pt idx="67">
                  <c:v>11112</c:v>
                </c:pt>
                <c:pt idx="68">
                  <c:v>11402</c:v>
                </c:pt>
                <c:pt idx="69">
                  <c:v>11643</c:v>
                </c:pt>
                <c:pt idx="70">
                  <c:v>11903</c:v>
                </c:pt>
                <c:pt idx="71">
                  <c:v>12009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36-4158-B99B-7CD4EB312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630320280"/>
        <c:axId val="630325200"/>
      </c:barChart>
      <c:dateAx>
        <c:axId val="630320280"/>
        <c:scaling>
          <c:orientation val="minMax"/>
          <c:max val="43617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0"/>
                  <a:t>Recruitment date</a:t>
                </a:r>
              </a:p>
            </c:rich>
          </c:tx>
          <c:layout>
            <c:manualLayout>
              <c:xMode val="edge"/>
              <c:yMode val="edge"/>
              <c:x val="0.43871010933793841"/>
              <c:y val="0.940040114028189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325200"/>
        <c:crosses val="autoZero"/>
        <c:auto val="1"/>
        <c:lblOffset val="100"/>
        <c:baseTimeUnit val="months"/>
      </c:dateAx>
      <c:valAx>
        <c:axId val="630325200"/>
        <c:scaling>
          <c:orientation val="minMax"/>
          <c:max val="12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b="0" dirty="0"/>
                  <a:t>Cumulative Recruitment</a:t>
                </a:r>
              </a:p>
            </c:rich>
          </c:tx>
          <c:layout>
            <c:manualLayout>
              <c:xMode val="edge"/>
              <c:yMode val="edge"/>
              <c:x val="1.8001649042641555E-2"/>
              <c:y val="0.14015504960377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3202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14309012963009"/>
          <c:y val="9.3195538725209165E-2"/>
          <c:w val="0.74530029873418335"/>
          <c:h val="0.72281540716491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'haltit_OutcomeForms-1'!$B$1</c:f>
              <c:strCache>
                <c:ptCount val="1"/>
                <c:pt idx="0">
                  <c:v>Patients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'haltit_OutcomeForms-1'!$A$2:$A$16</c:f>
              <c:strCache>
                <c:ptCount val="15"/>
                <c:pt idx="0">
                  <c:v>Australia</c:v>
                </c:pt>
                <c:pt idx="1">
                  <c:v>Papua New Guinea</c:v>
                </c:pt>
                <c:pt idx="2">
                  <c:v>Albania</c:v>
                </c:pt>
                <c:pt idx="3">
                  <c:v>Ireland</c:v>
                </c:pt>
                <c:pt idx="4">
                  <c:v>Spain</c:v>
                </c:pt>
                <c:pt idx="5">
                  <c:v>Saudi Arabia</c:v>
                </c:pt>
                <c:pt idx="6">
                  <c:v>Sudan</c:v>
                </c:pt>
                <c:pt idx="7">
                  <c:v>Nepal</c:v>
                </c:pt>
                <c:pt idx="8">
                  <c:v>Romania</c:v>
                </c:pt>
                <c:pt idx="9">
                  <c:v>Georgia</c:v>
                </c:pt>
                <c:pt idx="10">
                  <c:v>Malaysia</c:v>
                </c:pt>
                <c:pt idx="11">
                  <c:v>Egypt</c:v>
                </c:pt>
                <c:pt idx="12">
                  <c:v>Nigeria</c:v>
                </c:pt>
                <c:pt idx="13">
                  <c:v>Pakistan</c:v>
                </c:pt>
                <c:pt idx="14">
                  <c:v>United Kingdom</c:v>
                </c:pt>
              </c:strCache>
            </c:strRef>
          </c:cat>
          <c:val>
            <c:numRef>
              <c:f>'haltit_OutcomeForms-1'!$B$2:$B$16</c:f>
              <c:numCache>
                <c:formatCode>General</c:formatCode>
                <c:ptCount val="15"/>
                <c:pt idx="0">
                  <c:v>11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19</c:v>
                </c:pt>
                <c:pt idx="6">
                  <c:v>40</c:v>
                </c:pt>
                <c:pt idx="7">
                  <c:v>50</c:v>
                </c:pt>
                <c:pt idx="8">
                  <c:v>287</c:v>
                </c:pt>
                <c:pt idx="9">
                  <c:v>425</c:v>
                </c:pt>
                <c:pt idx="10">
                  <c:v>464</c:v>
                </c:pt>
                <c:pt idx="11">
                  <c:v>709</c:v>
                </c:pt>
                <c:pt idx="12">
                  <c:v>770</c:v>
                </c:pt>
                <c:pt idx="13">
                  <c:v>4420</c:v>
                </c:pt>
                <c:pt idx="14">
                  <c:v>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0B-4198-AF60-4EDEB200C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3448872"/>
        <c:axId val="413449528"/>
      </c:barChart>
      <c:catAx>
        <c:axId val="41344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9528"/>
        <c:crosses val="autoZero"/>
        <c:auto val="1"/>
        <c:lblAlgn val="ctr"/>
        <c:lblOffset val="100"/>
        <c:noMultiLvlLbl val="0"/>
      </c:catAx>
      <c:valAx>
        <c:axId val="413449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 b="1"/>
                  <a:t>Number of patients</a:t>
                </a:r>
              </a:p>
            </c:rich>
          </c:tx>
          <c:layout>
            <c:manualLayout>
              <c:xMode val="edge"/>
              <c:yMode val="edge"/>
              <c:x val="0.44930723607116252"/>
              <c:y val="0.9192582625903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8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16403-675B-4D95-BC22-B08B8A562965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21DF5-BA94-4FDE-B5AA-9398A600B2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90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63D919-1BC8-4040-8EC4-D20D6570AD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646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53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7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7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019" y="2125001"/>
            <a:ext cx="10336213" cy="14662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3876305"/>
            <a:ext cx="851217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2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839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76" y="4395679"/>
            <a:ext cx="10336213" cy="1358607"/>
          </a:xfrm>
        </p:spPr>
        <p:txBody>
          <a:bodyPr anchor="t"/>
          <a:lstStyle>
            <a:lvl1pPr algn="l">
              <a:defRPr sz="399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576" y="2899312"/>
            <a:ext cx="10336213" cy="1496367"/>
          </a:xfrm>
        </p:spPr>
        <p:txBody>
          <a:bodyPr anchor="b"/>
          <a:lstStyle>
            <a:lvl1pPr marL="0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31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596126"/>
            <a:ext cx="5370777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460" y="1596126"/>
            <a:ext cx="5370777" cy="4514439"/>
          </a:xfrm>
        </p:spPr>
        <p:txBody>
          <a:bodyPr/>
          <a:lstStyle>
            <a:lvl1pPr>
              <a:defRPr sz="2793"/>
            </a:lvl1pPr>
            <a:lvl2pPr>
              <a:defRPr sz="2394"/>
            </a:lvl2pPr>
            <a:lvl3pPr>
              <a:defRPr sz="1995"/>
            </a:lvl3pPr>
            <a:lvl4pPr>
              <a:defRPr sz="1795"/>
            </a:lvl4pPr>
            <a:lvl5pPr>
              <a:defRPr sz="1795"/>
            </a:lvl5pPr>
            <a:lvl6pPr>
              <a:defRPr sz="1795"/>
            </a:lvl6pPr>
            <a:lvl7pPr>
              <a:defRPr sz="1795"/>
            </a:lvl7pPr>
            <a:lvl8pPr>
              <a:defRPr sz="1795"/>
            </a:lvl8pPr>
            <a:lvl9pPr>
              <a:defRPr sz="17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99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2" y="1531204"/>
            <a:ext cx="537288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2" y="2169337"/>
            <a:ext cx="537288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39" y="1531204"/>
            <a:ext cx="5374999" cy="638133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239" y="2169337"/>
            <a:ext cx="5374999" cy="3941227"/>
          </a:xfrm>
        </p:spPr>
        <p:txBody>
          <a:bodyPr/>
          <a:lstStyle>
            <a:lvl1pPr>
              <a:defRPr sz="2394"/>
            </a:lvl1pPr>
            <a:lvl2pPr>
              <a:defRPr sz="1995"/>
            </a:lvl2pPr>
            <a:lvl3pPr>
              <a:defRPr sz="1795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7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77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357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2355"/>
            <a:ext cx="4000638" cy="1159091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320" y="272355"/>
            <a:ext cx="6797918" cy="5838210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1446"/>
            <a:ext cx="4000638" cy="4679119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2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31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494" y="4788377"/>
            <a:ext cx="7296150" cy="565295"/>
          </a:xfrm>
        </p:spPr>
        <p:txBody>
          <a:bodyPr anchor="b"/>
          <a:lstStyle>
            <a:lvl1pPr algn="l">
              <a:defRPr sz="199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494" y="611215"/>
            <a:ext cx="7296150" cy="4104323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494" y="5353671"/>
            <a:ext cx="7296150" cy="802813"/>
          </a:xfrm>
        </p:spPr>
        <p:txBody>
          <a:bodyPr/>
          <a:lstStyle>
            <a:lvl1pPr marL="0" indent="0">
              <a:buNone/>
              <a:defRPr sz="13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90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547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6181" y="273939"/>
            <a:ext cx="2736056" cy="58366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3939"/>
            <a:ext cx="8005498" cy="5836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05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61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77CC-B25B-5740-9BAA-75BB89952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3D1B10-77DF-0B40-9D91-FE79EEE79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8D677-094D-E546-9410-77DFA9A08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89B45-8FFC-A940-9BA4-618AFE45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49839-CF50-2A44-8CE6-3B8745AB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522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DFC9-0D44-0142-9480-E179FC78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D2B9D-E7CE-6D4D-8105-90517314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7A5E4-67B6-AB4F-B28C-C66E3C87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74DA1-0A79-3444-8A09-186356B04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6923F-0659-3747-BC19-A03091E5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44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F4F3F-3C78-864D-8FAA-BF29BE17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4699A-608D-B04E-BC35-216695E05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797B9-EA2B-C44D-A73E-13346882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12401-88E5-7B44-BEC1-DA282C45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57AEC-668D-B54D-AF63-DC271DCA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49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DD8D-D312-314C-A4C5-4ACD2C01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615CA-6329-BC44-888B-0C5230470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00824-D02F-FA46-A879-03279F16C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0E3DF-EABA-A242-BB02-3D426C2D8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DAF5E-AFAF-AE4D-B6E3-21119BB4D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A67AA-C04F-854E-A539-599023A1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2041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17D2-B259-CB49-A313-18D9A438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13E21-BEFC-6343-888E-3FA098DC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6897F-2B7C-4B48-A71B-0C6692C7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48285-22F4-0740-94FF-996BCB23B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9D538D-B7BE-3A44-AA40-493B6AC9B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A62EB-65A4-6C41-91DE-368303F9E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2A044-D4E6-3A44-B00E-EB6536DE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D5BE7-6A94-F849-AEC8-DCA6365F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24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401D-6E2B-FD4C-9B32-8ED504E1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11AA3-6F10-F64C-9F80-7CD45FB8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80FED-3379-904B-A9E1-ACD41B4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A9622-DC33-0444-AD2C-7B0C10BC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1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255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F1093-C5BA-5140-BBB3-98A8925F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ACCED2-6608-5A47-8035-A81F7E74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F071-689D-664E-8E8B-81710FDAC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81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F17E-C118-DF43-9EDF-609296B4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783C-1B1B-E341-A36F-73BA9F27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BBA75-4B29-2C47-A921-701C52B7C6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C140-5C07-5345-8283-84A4D006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17B81-5F98-4442-A70A-28143A7D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D144B-3F0D-6246-A493-44FCB6EB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21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E6345-2276-FD40-9046-217CFFE6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832F6-89FD-5F4D-83FA-F74126231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12E64-7B34-0A45-A6D7-0BCACDBE8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49E6-54B3-2C44-8ECD-8DA0BB968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C40BE-72C1-FF40-BC9C-9298EF00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0B776-94A7-FA4C-BED9-1C11ADFB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27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2FF6-B76C-4045-915A-C285E045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3C003-05A9-7D4D-896B-9A65A2AD6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70CD0-84FB-C94E-8AA5-EE23F3B1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9850E-5DCE-7140-AEF2-9A91A6E8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A9631-E8AF-D644-9D14-B09BABBA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078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26712F-2227-614E-9969-8E0981D49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B59AD-8D30-1E4A-8EB8-262FC25DF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FBE75-10BF-F34A-AB85-DD96BC75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35679-8A33-5247-B545-B1D2BF7B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AF841-EF9E-3541-A360-A6629F2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8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2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3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5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2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417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7B6E0-0F34-4C01-ABB2-67D70F510650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555DE-D619-4AE7-BD2B-B0502F295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25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273939"/>
            <a:ext cx="1094422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96126"/>
            <a:ext cx="1094422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2" y="6340166"/>
            <a:ext cx="283739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8215-A984-44A0-8493-4B57CBEB09DC}" type="datetimeFigureOut">
              <a:rPr lang="en-GB" smtClean="0"/>
              <a:pPr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4752" y="6340166"/>
            <a:ext cx="385074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4846" y="6340166"/>
            <a:ext cx="2837392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A0030-569E-495E-BD67-B914E4B848E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8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2114" rtl="0" eaLnBrk="1" latinLnBrk="0" hangingPunct="1"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43" indent="-342043" algn="l" defTabSz="912114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1pPr>
      <a:lvl2pPr marL="741093" indent="-285036" algn="l" defTabSz="912114" rtl="0" eaLnBrk="1" latinLnBrk="0" hangingPunct="1">
        <a:spcBef>
          <a:spcPct val="20000"/>
        </a:spcBef>
        <a:buFont typeface="Arial" pitchFamily="34" charset="0"/>
        <a:buChar char="–"/>
        <a:defRPr sz="2793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spcBef>
          <a:spcPct val="20000"/>
        </a:spcBef>
        <a:buFont typeface="Arial" pitchFamily="34" charset="0"/>
        <a:buChar char="–"/>
        <a:defRPr sz="19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spcBef>
          <a:spcPct val="20000"/>
        </a:spcBef>
        <a:buFont typeface="Arial" pitchFamily="34" charset="0"/>
        <a:buChar char="»"/>
        <a:defRPr sz="19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spcBef>
          <a:spcPct val="20000"/>
        </a:spcBef>
        <a:buFont typeface="Arial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F80C9-D521-E24F-BA81-6756A6A96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38BD3-C472-2C4D-A848-A71BC9CBA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E5662-F6E6-CA4B-8455-68E7158A4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5C39-01DC-3A44-BCFD-B0AF63682A66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01B91-A55A-6F46-95C6-99DF48046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054FA-CB49-3348-8385-D4A351DF2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D7E09-7F81-DF47-83DB-49D54370D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3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97033" y="4124442"/>
            <a:ext cx="9120188" cy="1651546"/>
          </a:xfrm>
        </p:spPr>
        <p:txBody>
          <a:bodyPr>
            <a:normAutofit/>
          </a:bodyPr>
          <a:lstStyle/>
          <a:p>
            <a:r>
              <a:rPr lang="en-GB" sz="2400" dirty="0"/>
              <a:t>Tranexamic acid for the treatment of gastrointestinal bleeding: an international randomised, double-blind placebo controlled trial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D0BCBA-ABE1-427B-BACE-D0B84856E5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55629" y="1203043"/>
            <a:ext cx="4448993" cy="24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81591"/>
              </p:ext>
            </p:extLst>
          </p:nvPr>
        </p:nvGraphicFramePr>
        <p:xfrm>
          <a:off x="3205234" y="482702"/>
          <a:ext cx="5608638" cy="61074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Haematemesis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4283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(72)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(71)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1775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(30)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Melaena or fresh blood per rectum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5458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4571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(76)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4626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(77)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3082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1420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1389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(23)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284210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Suspected variceal bleeding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01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(45)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2739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(46)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5596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850896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Suspected active bleeding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192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5244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(88)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5226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(87)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8079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225277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01465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2254520"/>
              </p:ext>
            </p:extLst>
          </p:nvPr>
        </p:nvGraphicFramePr>
        <p:xfrm>
          <a:off x="3195609" y="646331"/>
          <a:ext cx="5608638" cy="567118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Systolic blood pressure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≥90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(87)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(87)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76-89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(10)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(10)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≤75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5458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Missing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(&lt;1)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(&lt;1)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223821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Heart rate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01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&lt;77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5596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77-91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85089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92-107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2192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&gt;107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8079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Missing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(&lt;1)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(&lt;1)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3225277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03871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9600"/>
              </p:ext>
            </p:extLst>
          </p:nvPr>
        </p:nvGraphicFramePr>
        <p:xfrm>
          <a:off x="3195609" y="646331"/>
          <a:ext cx="5608638" cy="5234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Signs of shock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(43)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2648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(44)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3418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3367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Rockall score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082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1-2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(23)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28421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3-4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2306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2332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101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5-7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(38)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(38)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55966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Emergency admission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2192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5670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(95)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(95)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27036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80793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99067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76859"/>
              </p:ext>
            </p:extLst>
          </p:nvPr>
        </p:nvGraphicFramePr>
        <p:xfrm>
          <a:off x="3195609" y="646331"/>
          <a:ext cx="5608638" cy="5234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Major comorbidities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Cardiovascular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(19)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(19)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Respiratory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Liver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2432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(41)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2532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(42)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3082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Renal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28421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Malignancy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101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(17)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(16)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5596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Any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4308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(72)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4329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(72)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921920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427036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4380793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91373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149" y="628745"/>
            <a:ext cx="4188315" cy="2523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7246" y="3419475"/>
            <a:ext cx="6292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5732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56B065-23DC-4694-877D-F7B5E0127E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430" y="911374"/>
            <a:ext cx="8150603" cy="5929164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057442FD-16DC-4C5F-8069-E5F990285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Time from randomisation to death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E607E-CEB5-46C3-8583-130756CEC0ED}"/>
              </a:ext>
            </a:extLst>
          </p:cNvPr>
          <p:cNvSpPr txBox="1"/>
          <p:nvPr/>
        </p:nvSpPr>
        <p:spPr>
          <a:xfrm>
            <a:off x="5611529" y="2338939"/>
            <a:ext cx="31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Number of deaths: 1112 (9.3%) </a:t>
            </a:r>
          </a:p>
        </p:txBody>
      </p:sp>
    </p:spTree>
    <p:extLst>
      <p:ext uri="{BB962C8B-B14F-4D97-AF65-F5344CB8AC3E}">
        <p14:creationId xmlns:p14="http://schemas.microsoft.com/office/powerpoint/2010/main" val="648980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8AC811C-053C-4685-8E04-FD8B3831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17" y="5775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Statistical analysis plan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44878-D0C7-49AF-AEEA-6CE495DFC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60" t="9448" r="28113" b="5162"/>
          <a:stretch/>
        </p:blipFill>
        <p:spPr>
          <a:xfrm>
            <a:off x="3847063" y="930275"/>
            <a:ext cx="4313771" cy="56418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D0ED16-0B9F-48DB-85CC-30EA16DD6967}"/>
              </a:ext>
            </a:extLst>
          </p:cNvPr>
          <p:cNvSpPr/>
          <p:nvPr/>
        </p:nvSpPr>
        <p:spPr>
          <a:xfrm>
            <a:off x="3847062" y="914400"/>
            <a:ext cx="4313771" cy="57174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322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08DB361-4061-4533-BD2F-E652227F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17" y="269506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Statistical analysis plan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CA4C5E-6EFB-498B-BED0-9BD346766B4F}"/>
              </a:ext>
            </a:extLst>
          </p:cNvPr>
          <p:cNvSpPr txBox="1"/>
          <p:nvPr/>
        </p:nvSpPr>
        <p:spPr>
          <a:xfrm>
            <a:off x="1155032" y="1039528"/>
            <a:ext cx="94038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Primary outcome: </a:t>
            </a:r>
          </a:p>
          <a:p>
            <a:r>
              <a:rPr lang="en-GB" dirty="0"/>
              <a:t>Death due to bleeding within 5 days of randomisation.</a:t>
            </a:r>
          </a:p>
          <a:p>
            <a:endParaRPr lang="en-GB" dirty="0"/>
          </a:p>
          <a:p>
            <a:r>
              <a:rPr lang="en-GB" b="1" dirty="0"/>
              <a:t>Secondary 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Re-bleeding within 24 h, 5 days and 28 days of randomisation.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Death due to bleeding within 28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All-cause and cause-specific mortality within 28 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Diagnostic and therapeutic endoscopic and radiological procedures and surgical interventions.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Blood product transfusion.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Thromboembolic events (pulmonary embolism, deep vein thrombosis, stroke and myocardial infarction).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Other complications (renal, hepatic and respiratory failure, cardiac events, sepsis, pneumonia and seizures).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Self-care capacity.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Days spent in the intensive care or high-dependency unit.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b="1" dirty="0"/>
              <a:t>Subgroup analyses for the primary outcome of death due to bleeding:</a:t>
            </a:r>
            <a:r>
              <a:rPr lang="en-GB" dirty="0"/>
              <a:t> time to treatment, location of bleeding, cause of bleeding and clinical Rockall score. </a:t>
            </a:r>
          </a:p>
        </p:txBody>
      </p:sp>
    </p:spTree>
    <p:extLst>
      <p:ext uri="{BB962C8B-B14F-4D97-AF65-F5344CB8AC3E}">
        <p14:creationId xmlns:p14="http://schemas.microsoft.com/office/powerpoint/2010/main" val="423493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4938-8DBF-4576-A1EA-96CD86D9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Death due to bleeding and re-bleeding</a:t>
            </a:r>
            <a:br>
              <a:rPr lang="en-GB" altLang="ja-JP" sz="3600" dirty="0"/>
            </a:br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C39D2ED-EB1A-42D0-9A08-C29F68B39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003109"/>
              </p:ext>
            </p:extLst>
          </p:nvPr>
        </p:nvGraphicFramePr>
        <p:xfrm>
          <a:off x="721895" y="856647"/>
          <a:ext cx="10978873" cy="4760817"/>
        </p:xfrm>
        <a:graphic>
          <a:graphicData uri="http://schemas.openxmlformats.org/drawingml/2006/table">
            <a:tbl>
              <a:tblPr firstRow="1" firstCol="1" bandRow="1"/>
              <a:tblGrid>
                <a:gridCol w="3696559">
                  <a:extLst>
                    <a:ext uri="{9D8B030D-6E8A-4147-A177-3AD203B41FA5}">
                      <a16:colId xmlns:a16="http://schemas.microsoft.com/office/drawing/2014/main" val="2694346261"/>
                    </a:ext>
                  </a:extLst>
                </a:gridCol>
                <a:gridCol w="1250653">
                  <a:extLst>
                    <a:ext uri="{9D8B030D-6E8A-4147-A177-3AD203B41FA5}">
                      <a16:colId xmlns:a16="http://schemas.microsoft.com/office/drawing/2014/main" val="2026832329"/>
                    </a:ext>
                  </a:extLst>
                </a:gridCol>
                <a:gridCol w="1375301">
                  <a:extLst>
                    <a:ext uri="{9D8B030D-6E8A-4147-A177-3AD203B41FA5}">
                      <a16:colId xmlns:a16="http://schemas.microsoft.com/office/drawing/2014/main" val="2611777929"/>
                    </a:ext>
                  </a:extLst>
                </a:gridCol>
                <a:gridCol w="1177247">
                  <a:extLst>
                    <a:ext uri="{9D8B030D-6E8A-4147-A177-3AD203B41FA5}">
                      <a16:colId xmlns:a16="http://schemas.microsoft.com/office/drawing/2014/main" val="2198189742"/>
                    </a:ext>
                  </a:extLst>
                </a:gridCol>
                <a:gridCol w="1178633">
                  <a:extLst>
                    <a:ext uri="{9D8B030D-6E8A-4147-A177-3AD203B41FA5}">
                      <a16:colId xmlns:a16="http://schemas.microsoft.com/office/drawing/2014/main" val="2822894243"/>
                    </a:ext>
                  </a:extLst>
                </a:gridCol>
                <a:gridCol w="2300480">
                  <a:extLst>
                    <a:ext uri="{9D8B030D-6E8A-4147-A177-3AD203B41FA5}">
                      <a16:colId xmlns:a16="http://schemas.microsoft.com/office/drawing/2014/main" val="3516495234"/>
                    </a:ext>
                  </a:extLst>
                </a:gridCol>
              </a:tblGrid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TXA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RR (95% CI)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922301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(n=5956)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(n=5981)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527759"/>
                  </a:ext>
                </a:extLst>
              </a:tr>
              <a:tr h="349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342751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Death due to bleeding within 24 hours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(2.1)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(2.0)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1.04 (0.81-1.33)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0363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Death due to bleeding within 5 days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(3.7)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(3.8)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0.99 (0.82-1.18)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503827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Death due to bleeding within 28 days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(4.2)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(4.4)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 (0.82-1.15)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592539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Rebleeding within 24 hours*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(0.7)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(0.7)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1.00 (0.65-1.55)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52007"/>
                  </a:ext>
                </a:extLst>
              </a:tr>
              <a:tr h="349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Rebleeding within 5 days*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(4.8)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(5.3)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0.91 (0.78-1.07)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098109"/>
                  </a:ext>
                </a:extLst>
              </a:tr>
              <a:tr h="5238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Rebleeding within 28 days*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(6.8)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(7.5)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0.92 (0.81-1.05)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0360"/>
                  </a:ext>
                </a:extLst>
              </a:tr>
              <a:tr h="3495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940586"/>
                  </a:ext>
                </a:extLst>
              </a:tr>
            </a:tbl>
          </a:graphicData>
        </a:graphic>
      </p:graphicFrame>
      <p:sp>
        <p:nvSpPr>
          <p:cNvPr id="16" name="Rectangle 5">
            <a:extLst>
              <a:ext uri="{FF2B5EF4-FFF2-40B4-BE49-F238E27FC236}">
                <a16:creationId xmlns:a16="http://schemas.microsoft.com/office/drawing/2014/main" id="{8A8FDBC1-EAE5-4150-9015-609C1D4DB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95" y="5669138"/>
            <a:ext cx="457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*Excludes 13 patients missing data on rebleed status or rebleed date. </a:t>
            </a:r>
            <a:endParaRPr kumimoji="0" lang="en-GB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Death or rebleeding in-hospital during follow-up.</a:t>
            </a:r>
            <a:endParaRPr kumimoji="0" lang="en-GB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ja-JP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CI=confidence interval, RR=risk ratio, TXA=tranexamic acid</a:t>
            </a:r>
            <a:endParaRPr kumimoji="0" lang="en-GB" altLang="ja-JP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75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CE5E0-5A50-447E-92F2-4A0C1B9B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017" y="-174584"/>
            <a:ext cx="10488216" cy="1322188"/>
          </a:xfrm>
        </p:spPr>
        <p:txBody>
          <a:bodyPr>
            <a:normAutofit/>
          </a:bodyPr>
          <a:lstStyle/>
          <a:p>
            <a:pPr algn="ctr"/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All causes of death</a:t>
            </a:r>
            <a:endParaRPr lang="en-GB" sz="4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FF5963-F310-461D-888A-DA11E137A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10110"/>
              </p:ext>
            </p:extLst>
          </p:nvPr>
        </p:nvGraphicFramePr>
        <p:xfrm>
          <a:off x="1023736" y="716669"/>
          <a:ext cx="10112778" cy="5407200"/>
        </p:xfrm>
        <a:graphic>
          <a:graphicData uri="http://schemas.openxmlformats.org/drawingml/2006/table">
            <a:tbl>
              <a:tblPr firstRow="1" firstCol="1" bandRow="1"/>
              <a:tblGrid>
                <a:gridCol w="2791879">
                  <a:extLst>
                    <a:ext uri="{9D8B030D-6E8A-4147-A177-3AD203B41FA5}">
                      <a16:colId xmlns:a16="http://schemas.microsoft.com/office/drawing/2014/main" val="1719602952"/>
                    </a:ext>
                  </a:extLst>
                </a:gridCol>
                <a:gridCol w="1248526">
                  <a:extLst>
                    <a:ext uri="{9D8B030D-6E8A-4147-A177-3AD203B41FA5}">
                      <a16:colId xmlns:a16="http://schemas.microsoft.com/office/drawing/2014/main" val="866930496"/>
                    </a:ext>
                  </a:extLst>
                </a:gridCol>
                <a:gridCol w="1881093">
                  <a:extLst>
                    <a:ext uri="{9D8B030D-6E8A-4147-A177-3AD203B41FA5}">
                      <a16:colId xmlns:a16="http://schemas.microsoft.com/office/drawing/2014/main" val="3158833102"/>
                    </a:ext>
                  </a:extLst>
                </a:gridCol>
                <a:gridCol w="1177932">
                  <a:extLst>
                    <a:ext uri="{9D8B030D-6E8A-4147-A177-3AD203B41FA5}">
                      <a16:colId xmlns:a16="http://schemas.microsoft.com/office/drawing/2014/main" val="1660717691"/>
                    </a:ext>
                  </a:extLst>
                </a:gridCol>
                <a:gridCol w="1051974">
                  <a:extLst>
                    <a:ext uri="{9D8B030D-6E8A-4147-A177-3AD203B41FA5}">
                      <a16:colId xmlns:a16="http://schemas.microsoft.com/office/drawing/2014/main" val="3766438678"/>
                    </a:ext>
                  </a:extLst>
                </a:gridCol>
                <a:gridCol w="1961374">
                  <a:extLst>
                    <a:ext uri="{9D8B030D-6E8A-4147-A177-3AD203B41FA5}">
                      <a16:colId xmlns:a16="http://schemas.microsoft.com/office/drawing/2014/main" val="2081293615"/>
                    </a:ext>
                  </a:extLst>
                </a:gridCol>
              </a:tblGrid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TXA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RR (95% CI)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401772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(N=5956)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(N=5981)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83955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(%)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(%)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474912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Bleeding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(4.2)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(4.4)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0.97 (0.82-1.15)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057651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Thromboembolic event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(0.4)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(0.3)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1.54 (0.83-2.83)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995402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 failure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(1.8)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(1.9)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0.96 (0.74-1.25)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965193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Pneumonia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(1.0)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(0.7)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1.36 (0.92-2.03)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250196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Sepsis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(0.8)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0.68 (0.44-1.05)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30304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Malignancy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(1.1)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(0.7)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1.63 (1.10-2.42)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807198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Other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(0.4)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(0.4)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 (0.49-1.58)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880012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All cause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564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(9.5)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(9.2)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1.03 (0.92-1.16)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2743304"/>
                  </a:ext>
                </a:extLst>
              </a:tr>
              <a:tr h="450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309674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E23EBEC-14C7-4975-B476-6EB40753BA51}"/>
              </a:ext>
            </a:extLst>
          </p:cNvPr>
          <p:cNvSpPr/>
          <p:nvPr/>
        </p:nvSpPr>
        <p:spPr>
          <a:xfrm>
            <a:off x="919723" y="6123869"/>
            <a:ext cx="3467616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Death in-hospital during follow-up.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6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EB17B-E440-2348-8A4C-06C8ABBE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74" y="1028277"/>
            <a:ext cx="10234878" cy="562918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83254" y="382385"/>
            <a:ext cx="9120717" cy="646422"/>
          </a:xfrm>
          <a:prstGeom prst="rect">
            <a:avLst/>
          </a:prstGeom>
        </p:spPr>
        <p:txBody>
          <a:bodyPr vert="horz" lIns="91207" tIns="45604" rIns="91207" bIns="45604" rtlCol="0" anchor="ctr">
            <a:normAutofit fontScale="92500"/>
          </a:bodyPr>
          <a:lstStyle/>
          <a:p>
            <a:pPr algn="ctr" defTabSz="912114">
              <a:spcBef>
                <a:spcPct val="0"/>
              </a:spcBef>
              <a:defRPr/>
            </a:pPr>
            <a:r>
              <a:rPr lang="en-GB" sz="3591" b="1" dirty="0">
                <a:solidFill>
                  <a:schemeClr val="accent6">
                    <a:lumMod val="50000"/>
                  </a:schemeClr>
                </a:solidFill>
                <a:latin typeface="Calibri"/>
                <a:cs typeface="Arial" charset="0"/>
              </a:rPr>
              <a:t>Previous evidence on TXA in GI bleeding - Death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597" y="5104015"/>
            <a:ext cx="7157258" cy="407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420793" y="5140037"/>
            <a:ext cx="2335876" cy="407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96538" y="5935287"/>
            <a:ext cx="417298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414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7952" y="482139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 – Time since onset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F28BCC-1B41-441A-A712-0636586C144F}"/>
              </a:ext>
            </a:extLst>
          </p:cNvPr>
          <p:cNvSpPr/>
          <p:nvPr/>
        </p:nvSpPr>
        <p:spPr>
          <a:xfrm>
            <a:off x="6165850" y="2921000"/>
            <a:ext cx="107950" cy="215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E307CD-A6C0-44B1-AAD0-3BD437E67E3F}"/>
              </a:ext>
            </a:extLst>
          </p:cNvPr>
          <p:cNvGrpSpPr/>
          <p:nvPr/>
        </p:nvGrpSpPr>
        <p:grpSpPr>
          <a:xfrm>
            <a:off x="90385" y="1805846"/>
            <a:ext cx="11594472" cy="4328997"/>
            <a:chOff x="-285001" y="3066755"/>
            <a:chExt cx="11594472" cy="432899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6BB3720-687B-0644-82E9-29E19B88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5001" y="3282655"/>
              <a:ext cx="11594472" cy="411309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85A990-3CDB-49FB-9409-23CFA0D561E8}"/>
                </a:ext>
              </a:extLst>
            </p:cNvPr>
            <p:cNvSpPr/>
            <p:nvPr/>
          </p:nvSpPr>
          <p:spPr>
            <a:xfrm>
              <a:off x="6147295" y="3066755"/>
              <a:ext cx="107956" cy="1805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203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1A46F7-9F29-FA4D-929E-2FB020FDD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16" y="1936866"/>
            <a:ext cx="9807052" cy="361312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7952" y="482139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 – Bleed location</a:t>
            </a:r>
          </a:p>
        </p:txBody>
      </p:sp>
    </p:spTree>
    <p:extLst>
      <p:ext uri="{BB962C8B-B14F-4D97-AF65-F5344CB8AC3E}">
        <p14:creationId xmlns:p14="http://schemas.microsoft.com/office/powerpoint/2010/main" val="227738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27952" y="482139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 – Liver disease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FF065-6637-0844-9610-E465C124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23" y="1806021"/>
            <a:ext cx="10737419" cy="39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99505" y="482139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 – Rockall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F951D-5297-A648-98DE-B57F95FE5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81" y="2394066"/>
            <a:ext cx="9629229" cy="354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9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8E9030-4C61-4A06-863A-89CF553DB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9" t="8583" r="16058" b="22750"/>
          <a:stretch/>
        </p:blipFill>
        <p:spPr>
          <a:xfrm>
            <a:off x="1901855" y="1082163"/>
            <a:ext cx="8089168" cy="5241634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4E2F7EE-38E0-4B44-AE58-D6FDD1E59FC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84516" y="164505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</a:t>
            </a:r>
          </a:p>
        </p:txBody>
      </p:sp>
    </p:spTree>
    <p:extLst>
      <p:ext uri="{BB962C8B-B14F-4D97-AF65-F5344CB8AC3E}">
        <p14:creationId xmlns:p14="http://schemas.microsoft.com/office/powerpoint/2010/main" val="11751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Subgroup analysis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238777"/>
              </p:ext>
            </p:extLst>
          </p:nvPr>
        </p:nvGraphicFramePr>
        <p:xfrm>
          <a:off x="1864619" y="796584"/>
          <a:ext cx="8431011" cy="579601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92831">
                  <a:extLst>
                    <a:ext uri="{9D8B030D-6E8A-4147-A177-3AD203B41FA5}">
                      <a16:colId xmlns:a16="http://schemas.microsoft.com/office/drawing/2014/main" val="37042338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28796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9644878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86546892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735145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8286053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25654754"/>
                    </a:ext>
                  </a:extLst>
                </a:gridCol>
                <a:gridCol w="1680580">
                  <a:extLst>
                    <a:ext uri="{9D8B030D-6E8A-4147-A177-3AD203B41FA5}">
                      <a16:colId xmlns:a16="http://schemas.microsoft.com/office/drawing/2014/main" val="2840994717"/>
                    </a:ext>
                  </a:extLst>
                </a:gridCol>
              </a:tblGrid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TXA (N=5956)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Placebo (N=5981)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0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u="none" strike="noStrike" dirty="0">
                          <a:effectLst/>
                        </a:rPr>
                        <a:t>RR (95%</a:t>
                      </a:r>
                      <a:r>
                        <a:rPr lang="en-GB" sz="1400" b="0" u="none" strike="noStrike" baseline="0" dirty="0">
                          <a:effectLst/>
                        </a:rPr>
                        <a:t> CI</a:t>
                      </a:r>
                      <a:r>
                        <a:rPr lang="en-GB" sz="1400" b="0" u="none" strike="noStrike" dirty="0">
                          <a:effectLst/>
                        </a:rPr>
                        <a:t>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601318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 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u="none" strike="noStrike" dirty="0">
                          <a:effectLst/>
                        </a:rPr>
                        <a:t>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0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693948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Time since onset</a:t>
                      </a: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73784235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≤3h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52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5.4%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956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48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4.9%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970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1.10 (0.75-1.61)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4182937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&gt;3h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170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3.4%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5000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178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3.6%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5010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0.96 (0.78-1.18)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3550986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i="1" u="none" strike="noStrike" dirty="0">
                          <a:effectLst/>
                        </a:rPr>
                        <a:t>(p=0.53)</a:t>
                      </a:r>
                      <a:endParaRPr lang="en-GB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4142493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99237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Bleed location</a:t>
                      </a: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5386184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Upper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212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4.0%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5285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220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4.1%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5334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0.97 (0.81-1.17)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983413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Lower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1.5%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671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0.9%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647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1.61 (0.59-4.40)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2964624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(p=0.34)</a:t>
                      </a:r>
                      <a:endParaRPr lang="en-GB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7619237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9659964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Suspected variceal</a:t>
                      </a:r>
                      <a:r>
                        <a:rPr lang="en-GB" sz="1400" b="1" u="none" strike="noStrike" baseline="0" dirty="0">
                          <a:effectLst/>
                        </a:rPr>
                        <a:t> bleeding/liver disease</a:t>
                      </a: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8345957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No/unknown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62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2.0%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3049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61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2.1%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2968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0.99 (0.70-1.40)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7232262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Yes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160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5.5%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2907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165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5.5%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3013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1.01 (0.81-1.24)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5389168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(p=0.94)</a:t>
                      </a:r>
                      <a:endParaRPr lang="en-GB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9999861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2531251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Rockall score</a:t>
                      </a: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5637551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1-2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17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1.2%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1412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26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1.9%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1388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0.64 (0.35-1.18)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9241633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3-4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63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2.7%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2291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65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2.8%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2321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0.98 (0.70-1.38)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2141678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5-7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142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6.3%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2253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135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5.9%</a:t>
                      </a:r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2272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1.06 (0.84-1.33)</a:t>
                      </a:r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633329"/>
                  </a:ext>
                </a:extLst>
              </a:tr>
              <a:tr h="263455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(p=0.32)</a:t>
                      </a:r>
                      <a:endParaRPr lang="en-GB" sz="14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6701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882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0782999C-825B-49AF-AD28-8F3355075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rtlCol="0" anchor="ctr">
            <a:spAutoFit/>
          </a:bodyPr>
          <a:lstStyle>
            <a:lvl1pPr algn="l" defTabSz="9120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>
                <a:solidFill>
                  <a:schemeClr val="accent6">
                    <a:lumMod val="50000"/>
                  </a:schemeClr>
                </a:solidFill>
                <a:latin typeface="Calibri"/>
              </a:rPr>
              <a:t>Diagnostic and therapeutic interventions</a:t>
            </a:r>
            <a:endParaRPr lang="en-GB" sz="4000" b="1" kern="0" dirty="0">
              <a:solidFill>
                <a:schemeClr val="accent6">
                  <a:lumMod val="50000"/>
                </a:schemeClr>
              </a:solidFill>
              <a:latin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C09C06-F6FE-4640-8559-D47FF90E1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85664"/>
              </p:ext>
            </p:extLst>
          </p:nvPr>
        </p:nvGraphicFramePr>
        <p:xfrm>
          <a:off x="617838" y="1592607"/>
          <a:ext cx="10963515" cy="3655324"/>
        </p:xfrm>
        <a:graphic>
          <a:graphicData uri="http://schemas.openxmlformats.org/drawingml/2006/table">
            <a:tbl>
              <a:tblPr firstRow="1" firstCol="1" bandRow="1"/>
              <a:tblGrid>
                <a:gridCol w="3779586">
                  <a:extLst>
                    <a:ext uri="{9D8B030D-6E8A-4147-A177-3AD203B41FA5}">
                      <a16:colId xmlns:a16="http://schemas.microsoft.com/office/drawing/2014/main" val="3838778990"/>
                    </a:ext>
                  </a:extLst>
                </a:gridCol>
                <a:gridCol w="713244">
                  <a:extLst>
                    <a:ext uri="{9D8B030D-6E8A-4147-A177-3AD203B41FA5}">
                      <a16:colId xmlns:a16="http://schemas.microsoft.com/office/drawing/2014/main" val="3963449276"/>
                    </a:ext>
                  </a:extLst>
                </a:gridCol>
                <a:gridCol w="448204">
                  <a:extLst>
                    <a:ext uri="{9D8B030D-6E8A-4147-A177-3AD203B41FA5}">
                      <a16:colId xmlns:a16="http://schemas.microsoft.com/office/drawing/2014/main" val="682435298"/>
                    </a:ext>
                  </a:extLst>
                </a:gridCol>
                <a:gridCol w="555664">
                  <a:extLst>
                    <a:ext uri="{9D8B030D-6E8A-4147-A177-3AD203B41FA5}">
                      <a16:colId xmlns:a16="http://schemas.microsoft.com/office/drawing/2014/main" val="2057882178"/>
                    </a:ext>
                  </a:extLst>
                </a:gridCol>
                <a:gridCol w="969302">
                  <a:extLst>
                    <a:ext uri="{9D8B030D-6E8A-4147-A177-3AD203B41FA5}">
                      <a16:colId xmlns:a16="http://schemas.microsoft.com/office/drawing/2014/main" val="1077297915"/>
                    </a:ext>
                  </a:extLst>
                </a:gridCol>
                <a:gridCol w="860452">
                  <a:extLst>
                    <a:ext uri="{9D8B030D-6E8A-4147-A177-3AD203B41FA5}">
                      <a16:colId xmlns:a16="http://schemas.microsoft.com/office/drawing/2014/main" val="1585337821"/>
                    </a:ext>
                  </a:extLst>
                </a:gridCol>
                <a:gridCol w="448204">
                  <a:extLst>
                    <a:ext uri="{9D8B030D-6E8A-4147-A177-3AD203B41FA5}">
                      <a16:colId xmlns:a16="http://schemas.microsoft.com/office/drawing/2014/main" val="596886956"/>
                    </a:ext>
                  </a:extLst>
                </a:gridCol>
                <a:gridCol w="683180">
                  <a:extLst>
                    <a:ext uri="{9D8B030D-6E8A-4147-A177-3AD203B41FA5}">
                      <a16:colId xmlns:a16="http://schemas.microsoft.com/office/drawing/2014/main" val="3296188465"/>
                    </a:ext>
                  </a:extLst>
                </a:gridCol>
                <a:gridCol w="937169">
                  <a:extLst>
                    <a:ext uri="{9D8B030D-6E8A-4147-A177-3AD203B41FA5}">
                      <a16:colId xmlns:a16="http://schemas.microsoft.com/office/drawing/2014/main" val="338906969"/>
                    </a:ext>
                  </a:extLst>
                </a:gridCol>
                <a:gridCol w="1568510">
                  <a:extLst>
                    <a:ext uri="{9D8B030D-6E8A-4147-A177-3AD203B41FA5}">
                      <a16:colId xmlns:a16="http://schemas.microsoft.com/office/drawing/2014/main" val="75583762"/>
                    </a:ext>
                  </a:extLst>
                </a:gridCol>
              </a:tblGrid>
              <a:tr h="32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 (95% CI)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189548"/>
                  </a:ext>
                </a:extLst>
              </a:tr>
              <a:tr h="324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264719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 endoscopy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4781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(80.3)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4729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(79.1)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 (1.00-1.03)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304882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Therapeutic endoscopy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(42.7)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(44.5)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 (0.92-1.00)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74005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Diagnostic radiological procedure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(28.6)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(29.2)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 (0.93-1.04)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210830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Therapeutic radiological procedure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 (0.61-1.13)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970583"/>
                  </a:ext>
                </a:extLst>
              </a:tr>
              <a:tr h="468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Surgical intervention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 (0.74-1.16)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40403"/>
                  </a:ext>
                </a:extLst>
              </a:tr>
              <a:tr h="663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surgical, endoscopic or radiological intervention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(87.6)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(87.5)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 (0.99-1.01)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961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9761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C66B91D-89B1-41B8-8610-885288D1214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Blood products transfusion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2C374A-364B-405A-8190-7510C737C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103606"/>
              </p:ext>
            </p:extLst>
          </p:nvPr>
        </p:nvGraphicFramePr>
        <p:xfrm>
          <a:off x="964428" y="1306728"/>
          <a:ext cx="10231394" cy="4227082"/>
        </p:xfrm>
        <a:graphic>
          <a:graphicData uri="http://schemas.openxmlformats.org/drawingml/2006/table">
            <a:tbl>
              <a:tblPr firstRow="1" firstCol="1" bandRow="1"/>
              <a:tblGrid>
                <a:gridCol w="2638074">
                  <a:extLst>
                    <a:ext uri="{9D8B030D-6E8A-4147-A177-3AD203B41FA5}">
                      <a16:colId xmlns:a16="http://schemas.microsoft.com/office/drawing/2014/main" val="1530042522"/>
                    </a:ext>
                  </a:extLst>
                </a:gridCol>
                <a:gridCol w="757429">
                  <a:extLst>
                    <a:ext uri="{9D8B030D-6E8A-4147-A177-3AD203B41FA5}">
                      <a16:colId xmlns:a16="http://schemas.microsoft.com/office/drawing/2014/main" val="1439735615"/>
                    </a:ext>
                  </a:extLst>
                </a:gridCol>
                <a:gridCol w="475970">
                  <a:extLst>
                    <a:ext uri="{9D8B030D-6E8A-4147-A177-3AD203B41FA5}">
                      <a16:colId xmlns:a16="http://schemas.microsoft.com/office/drawing/2014/main" val="3109748811"/>
                    </a:ext>
                  </a:extLst>
                </a:gridCol>
                <a:gridCol w="590087">
                  <a:extLst>
                    <a:ext uri="{9D8B030D-6E8A-4147-A177-3AD203B41FA5}">
                      <a16:colId xmlns:a16="http://schemas.microsoft.com/office/drawing/2014/main" val="4017325652"/>
                    </a:ext>
                  </a:extLst>
                </a:gridCol>
                <a:gridCol w="1029351">
                  <a:extLst>
                    <a:ext uri="{9D8B030D-6E8A-4147-A177-3AD203B41FA5}">
                      <a16:colId xmlns:a16="http://schemas.microsoft.com/office/drawing/2014/main" val="3866349751"/>
                    </a:ext>
                  </a:extLst>
                </a:gridCol>
                <a:gridCol w="913757">
                  <a:extLst>
                    <a:ext uri="{9D8B030D-6E8A-4147-A177-3AD203B41FA5}">
                      <a16:colId xmlns:a16="http://schemas.microsoft.com/office/drawing/2014/main" val="789669862"/>
                    </a:ext>
                  </a:extLst>
                </a:gridCol>
                <a:gridCol w="475970">
                  <a:extLst>
                    <a:ext uri="{9D8B030D-6E8A-4147-A177-3AD203B41FA5}">
                      <a16:colId xmlns:a16="http://schemas.microsoft.com/office/drawing/2014/main" val="216915820"/>
                    </a:ext>
                  </a:extLst>
                </a:gridCol>
                <a:gridCol w="725504">
                  <a:extLst>
                    <a:ext uri="{9D8B030D-6E8A-4147-A177-3AD203B41FA5}">
                      <a16:colId xmlns:a16="http://schemas.microsoft.com/office/drawing/2014/main" val="3457420188"/>
                    </a:ext>
                  </a:extLst>
                </a:gridCol>
                <a:gridCol w="995223">
                  <a:extLst>
                    <a:ext uri="{9D8B030D-6E8A-4147-A177-3AD203B41FA5}">
                      <a16:colId xmlns:a16="http://schemas.microsoft.com/office/drawing/2014/main" val="1698947080"/>
                    </a:ext>
                  </a:extLst>
                </a:gridCol>
                <a:gridCol w="1630029">
                  <a:extLst>
                    <a:ext uri="{9D8B030D-6E8A-4147-A177-3AD203B41FA5}">
                      <a16:colId xmlns:a16="http://schemas.microsoft.com/office/drawing/2014/main" val="4125868614"/>
                    </a:ext>
                  </a:extLst>
                </a:gridCol>
              </a:tblGrid>
              <a:tr h="22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TXA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 (95% CI)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930522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882625"/>
                  </a:ext>
                </a:extLst>
              </a:tr>
              <a:tr h="375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transfusion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5951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(68.5)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4129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(69.1)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 (0.97-1.02)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875646"/>
                  </a:ext>
                </a:extLst>
              </a:tr>
              <a:tr h="323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 blood/red cells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3984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4076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(97.7)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4018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4129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(97.3)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 (1.00-1.01)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086391"/>
                  </a:ext>
                </a:extLst>
              </a:tr>
              <a:tr h="323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Frozen plasma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910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4076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(22.3)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4129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(24.0)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 (0.86-1.00)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587597"/>
                  </a:ext>
                </a:extLst>
              </a:tr>
              <a:tr h="3235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platelets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4076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(5.4)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4129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(6.2)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 (0.73-1.04)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689067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239157"/>
                  </a:ext>
                </a:extLst>
              </a:tr>
              <a:tr h="457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Units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(SD)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(SD)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in means (95% CI)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13439"/>
                  </a:ext>
                </a:extLst>
              </a:tr>
              <a:tr h="457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Whole blood/red cells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(2.7)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-0.06 (0.05, -0.18)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201340"/>
                  </a:ext>
                </a:extLst>
              </a:tr>
              <a:tr h="457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Frozen plasma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-0.05 (-0.01, -0.23)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051384"/>
                  </a:ext>
                </a:extLst>
              </a:tr>
              <a:tr h="457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platelets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 (0.02, -0.06)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1364028"/>
                  </a:ext>
                </a:extLst>
              </a:tr>
              <a:tr h="2237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964" marR="379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00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18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44C2240-32CC-4321-BF0B-1F95B2D985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99505" y="266008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Thromboembolic events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9271EB-B5BE-497D-8085-DF53BEA19F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42995"/>
              </p:ext>
            </p:extLst>
          </p:nvPr>
        </p:nvGraphicFramePr>
        <p:xfrm>
          <a:off x="749300" y="1545800"/>
          <a:ext cx="10707092" cy="3550500"/>
        </p:xfrm>
        <a:graphic>
          <a:graphicData uri="http://schemas.openxmlformats.org/drawingml/2006/table">
            <a:tbl>
              <a:tblPr firstRow="1" firstCol="1" bandRow="1"/>
              <a:tblGrid>
                <a:gridCol w="2453814">
                  <a:extLst>
                    <a:ext uri="{9D8B030D-6E8A-4147-A177-3AD203B41FA5}">
                      <a16:colId xmlns:a16="http://schemas.microsoft.com/office/drawing/2014/main" val="2593008248"/>
                    </a:ext>
                  </a:extLst>
                </a:gridCol>
                <a:gridCol w="836883">
                  <a:extLst>
                    <a:ext uri="{9D8B030D-6E8A-4147-A177-3AD203B41FA5}">
                      <a16:colId xmlns:a16="http://schemas.microsoft.com/office/drawing/2014/main" val="723379281"/>
                    </a:ext>
                  </a:extLst>
                </a:gridCol>
                <a:gridCol w="317481">
                  <a:extLst>
                    <a:ext uri="{9D8B030D-6E8A-4147-A177-3AD203B41FA5}">
                      <a16:colId xmlns:a16="http://schemas.microsoft.com/office/drawing/2014/main" val="386842339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4257720476"/>
                    </a:ext>
                  </a:extLst>
                </a:gridCol>
                <a:gridCol w="1082597">
                  <a:extLst>
                    <a:ext uri="{9D8B030D-6E8A-4147-A177-3AD203B41FA5}">
                      <a16:colId xmlns:a16="http://schemas.microsoft.com/office/drawing/2014/main" val="2635130496"/>
                    </a:ext>
                  </a:extLst>
                </a:gridCol>
                <a:gridCol w="1009612">
                  <a:extLst>
                    <a:ext uri="{9D8B030D-6E8A-4147-A177-3AD203B41FA5}">
                      <a16:colId xmlns:a16="http://schemas.microsoft.com/office/drawing/2014/main" val="2718283124"/>
                    </a:ext>
                  </a:extLst>
                </a:gridCol>
                <a:gridCol w="317481">
                  <a:extLst>
                    <a:ext uri="{9D8B030D-6E8A-4147-A177-3AD203B41FA5}">
                      <a16:colId xmlns:a16="http://schemas.microsoft.com/office/drawing/2014/main" val="1386383375"/>
                    </a:ext>
                  </a:extLst>
                </a:gridCol>
                <a:gridCol w="651991">
                  <a:extLst>
                    <a:ext uri="{9D8B030D-6E8A-4147-A177-3AD203B41FA5}">
                      <a16:colId xmlns:a16="http://schemas.microsoft.com/office/drawing/2014/main" val="314547513"/>
                    </a:ext>
                  </a:extLst>
                </a:gridCol>
                <a:gridCol w="1323443">
                  <a:extLst>
                    <a:ext uri="{9D8B030D-6E8A-4147-A177-3AD203B41FA5}">
                      <a16:colId xmlns:a16="http://schemas.microsoft.com/office/drawing/2014/main" val="3265296151"/>
                    </a:ext>
                  </a:extLst>
                </a:gridCol>
                <a:gridCol w="2061799">
                  <a:extLst>
                    <a:ext uri="{9D8B030D-6E8A-4147-A177-3AD203B41FA5}">
                      <a16:colId xmlns:a16="http://schemas.microsoft.com/office/drawing/2014/main" val="3680396881"/>
                    </a:ext>
                  </a:extLst>
                </a:gridCol>
              </a:tblGrid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 (95% CI)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172240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081638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thromboembolic event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(1.4)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(1.2)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 (0.88-1.64)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656041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Venous events (DVT, PE)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 (1.15-2.98)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080664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1.92 (0.96-3.86)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830658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1.76 (0.95-3.24)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333228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Arterial events (MI, stroke)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(0.8)</a:t>
                      </a:r>
                      <a:endParaRPr lang="en-GB" sz="16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 (0.60-1.39)</a:t>
                      </a:r>
                      <a:endParaRPr lang="en-GB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8193081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(0.5)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0.86 (0.50-1.48)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198182"/>
                  </a:ext>
                </a:extLst>
              </a:tr>
              <a:tr h="394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Stroke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 (0.56-2.02)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015475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0010662-62E2-4B9C-8B89-7512F6F5F5E4}"/>
              </a:ext>
            </a:extLst>
          </p:cNvPr>
          <p:cNvSpPr/>
          <p:nvPr/>
        </p:nvSpPr>
        <p:spPr>
          <a:xfrm>
            <a:off x="836612" y="5581484"/>
            <a:ext cx="10020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CI = confidence interval, DVT = deep vein thrombosis, PE = pulmonary embolism, MI = myocardial infarction, RR = risk ratio, TXA = tranexamic acid</a:t>
            </a:r>
            <a:r>
              <a:rPr lang="en-GB" altLang="en-US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110702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06C9D-A2EB-4B4A-AFCA-525B50DDA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88393"/>
              </p:ext>
            </p:extLst>
          </p:nvPr>
        </p:nvGraphicFramePr>
        <p:xfrm>
          <a:off x="1318625" y="1305355"/>
          <a:ext cx="9755776" cy="4790652"/>
        </p:xfrm>
        <a:graphic>
          <a:graphicData uri="http://schemas.openxmlformats.org/drawingml/2006/table">
            <a:tbl>
              <a:tblPr firstRow="1" firstCol="1" bandRow="1"/>
              <a:tblGrid>
                <a:gridCol w="2200368">
                  <a:extLst>
                    <a:ext uri="{9D8B030D-6E8A-4147-A177-3AD203B41FA5}">
                      <a16:colId xmlns:a16="http://schemas.microsoft.com/office/drawing/2014/main" val="4082902077"/>
                    </a:ext>
                  </a:extLst>
                </a:gridCol>
                <a:gridCol w="766119">
                  <a:extLst>
                    <a:ext uri="{9D8B030D-6E8A-4147-A177-3AD203B41FA5}">
                      <a16:colId xmlns:a16="http://schemas.microsoft.com/office/drawing/2014/main" val="1852855885"/>
                    </a:ext>
                  </a:extLst>
                </a:gridCol>
                <a:gridCol w="290635">
                  <a:extLst>
                    <a:ext uri="{9D8B030D-6E8A-4147-A177-3AD203B41FA5}">
                      <a16:colId xmlns:a16="http://schemas.microsoft.com/office/drawing/2014/main" val="529041917"/>
                    </a:ext>
                  </a:extLst>
                </a:gridCol>
                <a:gridCol w="596861">
                  <a:extLst>
                    <a:ext uri="{9D8B030D-6E8A-4147-A177-3AD203B41FA5}">
                      <a16:colId xmlns:a16="http://schemas.microsoft.com/office/drawing/2014/main" val="3505893239"/>
                    </a:ext>
                  </a:extLst>
                </a:gridCol>
                <a:gridCol w="991056">
                  <a:extLst>
                    <a:ext uri="{9D8B030D-6E8A-4147-A177-3AD203B41FA5}">
                      <a16:colId xmlns:a16="http://schemas.microsoft.com/office/drawing/2014/main" val="880921845"/>
                    </a:ext>
                  </a:extLst>
                </a:gridCol>
                <a:gridCol w="924243">
                  <a:extLst>
                    <a:ext uri="{9D8B030D-6E8A-4147-A177-3AD203B41FA5}">
                      <a16:colId xmlns:a16="http://schemas.microsoft.com/office/drawing/2014/main" val="148561732"/>
                    </a:ext>
                  </a:extLst>
                </a:gridCol>
                <a:gridCol w="290635">
                  <a:extLst>
                    <a:ext uri="{9D8B030D-6E8A-4147-A177-3AD203B41FA5}">
                      <a16:colId xmlns:a16="http://schemas.microsoft.com/office/drawing/2014/main" val="3197775037"/>
                    </a:ext>
                  </a:extLst>
                </a:gridCol>
                <a:gridCol w="596861">
                  <a:extLst>
                    <a:ext uri="{9D8B030D-6E8A-4147-A177-3AD203B41FA5}">
                      <a16:colId xmlns:a16="http://schemas.microsoft.com/office/drawing/2014/main" val="3835670850"/>
                    </a:ext>
                  </a:extLst>
                </a:gridCol>
                <a:gridCol w="1211538">
                  <a:extLst>
                    <a:ext uri="{9D8B030D-6E8A-4147-A177-3AD203B41FA5}">
                      <a16:colId xmlns:a16="http://schemas.microsoft.com/office/drawing/2014/main" val="1709500286"/>
                    </a:ext>
                  </a:extLst>
                </a:gridCol>
                <a:gridCol w="1887460">
                  <a:extLst>
                    <a:ext uri="{9D8B030D-6E8A-4147-A177-3AD203B41FA5}">
                      <a16:colId xmlns:a16="http://schemas.microsoft.com/office/drawing/2014/main" val="3493845792"/>
                    </a:ext>
                  </a:extLst>
                </a:gridCol>
              </a:tblGrid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TXA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Placebo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RR (95% CI)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087989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610023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59450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Renal failure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5951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 (0.73-1.14)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113765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 failure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(3.1)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 (0.88-1.30)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28632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Respiratory failure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(1.8)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0.81 (0.62-1.04)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210868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Cardiac event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(1.7)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 (0.85-1.50)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415436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Sepsis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 (0.81-1.18)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146982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Pneumonia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(3.2)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5978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(2.9)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 (0.91-1.36)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238111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Seizure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5952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(0.6)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5977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1.73 (1.03-2.93)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2178624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785598"/>
                  </a:ext>
                </a:extLst>
              </a:tr>
              <a:tr h="611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(SD)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(SD)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Difference in means (95% CI)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16741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Days in ICU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(1.8)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(2.0)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-0.06 (0.01, -0.13)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649562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Katz score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(1.5)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(1.4)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6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 (0.02, -0.09)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451687"/>
                  </a:ext>
                </a:extLst>
              </a:tr>
              <a:tr h="2985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294861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AAE752BB-553E-4FAF-AC36-A71EB0027A0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191013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Complications and self-care capacity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34FA2E-8695-4A68-8C6D-6AC760BC8F49}"/>
              </a:ext>
            </a:extLst>
          </p:cNvPr>
          <p:cNvSpPr/>
          <p:nvPr/>
        </p:nvSpPr>
        <p:spPr>
          <a:xfrm>
            <a:off x="1318625" y="6385699"/>
            <a:ext cx="22517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ICU = Intensive Care Unit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8289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1947271" y="2451806"/>
            <a:ext cx="8428021" cy="3872148"/>
            <a:chOff x="332548" y="1718069"/>
            <a:chExt cx="8449536" cy="3118162"/>
          </a:xfrm>
        </p:grpSpPr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7236789" y="3570507"/>
              <a:ext cx="1545295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b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1.86 (0.66, 5.24)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332548" y="2390469"/>
              <a:ext cx="1322606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dirty="0" err="1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Engquist</a:t>
              </a:r>
              <a:r>
                <a:rPr lang="en-US" sz="1795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 1979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32548" y="2702428"/>
              <a:ext cx="1029321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Barer 1983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332548" y="3012279"/>
              <a:ext cx="1690399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von Holstein 1987</a:t>
              </a:r>
              <a:endParaRPr lang="en-US" sz="1795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332548" y="3591934"/>
              <a:ext cx="451149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Total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2207238" y="2027921"/>
              <a:ext cx="538353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i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Events</a:t>
              </a:r>
              <a:endParaRPr lang="en-US" sz="1596" i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2481523" y="2390469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5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481523" y="2702428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5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481523" y="3012279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2388175" y="3584050"/>
              <a:ext cx="208390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11</a:t>
              </a:r>
              <a:endParaRPr lang="en-US" sz="1596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3044776" y="2027921"/>
              <a:ext cx="406265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i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Total</a:t>
              </a:r>
              <a:endParaRPr lang="en-US" sz="1596" i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1" name="Rectangle 21"/>
            <p:cNvSpPr>
              <a:spLocks noChangeArrowheads="1"/>
            </p:cNvSpPr>
            <p:nvPr/>
          </p:nvSpPr>
          <p:spPr bwMode="auto">
            <a:xfrm>
              <a:off x="3091144" y="2390469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102</a:t>
              </a:r>
              <a:endParaRPr lang="en-US" sz="1596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>
              <a:off x="3091144" y="2702428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256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3091144" y="3012279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164</a:t>
              </a:r>
              <a:endParaRPr lang="en-US" sz="1596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4" name="Rectangle 24"/>
            <p:cNvSpPr>
              <a:spLocks noChangeArrowheads="1"/>
            </p:cNvSpPr>
            <p:nvPr/>
          </p:nvSpPr>
          <p:spPr bwMode="auto">
            <a:xfrm>
              <a:off x="3077808" y="3591934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522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3675128" y="2027921"/>
              <a:ext cx="538353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i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Events</a:t>
              </a:r>
              <a:endParaRPr lang="en-US" sz="1596" i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3963664" y="2390469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3963664" y="2702428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3963664" y="3012279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3963664" y="3591835"/>
              <a:ext cx="10419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dirty="0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6</a:t>
              </a:r>
              <a:endParaRPr lang="en-US" sz="1596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50" name="Rectangle 30"/>
            <p:cNvSpPr>
              <a:spLocks noChangeArrowheads="1"/>
            </p:cNvSpPr>
            <p:nvPr/>
          </p:nvSpPr>
          <p:spPr bwMode="auto">
            <a:xfrm>
              <a:off x="4473965" y="2027921"/>
              <a:ext cx="406265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 i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Total</a:t>
              </a:r>
              <a:endParaRPr lang="en-US" sz="1596" i="1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51" name="Rectangle 31"/>
            <p:cNvSpPr>
              <a:spLocks noChangeArrowheads="1"/>
            </p:cNvSpPr>
            <p:nvPr/>
          </p:nvSpPr>
          <p:spPr bwMode="auto">
            <a:xfrm>
              <a:off x="4520333" y="2390469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102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52" name="Rectangle 32"/>
            <p:cNvSpPr>
              <a:spLocks noChangeArrowheads="1"/>
            </p:cNvSpPr>
            <p:nvPr/>
          </p:nvSpPr>
          <p:spPr bwMode="auto">
            <a:xfrm>
              <a:off x="4520333" y="2702428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260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53" name="Rectangle 33"/>
            <p:cNvSpPr>
              <a:spLocks noChangeArrowheads="1"/>
            </p:cNvSpPr>
            <p:nvPr/>
          </p:nvSpPr>
          <p:spPr bwMode="auto">
            <a:xfrm>
              <a:off x="4520333" y="3012279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000000"/>
                  </a:solidFill>
                  <a:latin typeface="Calibri"/>
                  <a:cs typeface="Arial" pitchFamily="34" charset="0"/>
                </a:rPr>
                <a:t>164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54" name="Rectangle 34"/>
            <p:cNvSpPr>
              <a:spLocks noChangeArrowheads="1"/>
            </p:cNvSpPr>
            <p:nvPr/>
          </p:nvSpPr>
          <p:spPr bwMode="auto">
            <a:xfrm>
              <a:off x="4506997" y="3591934"/>
              <a:ext cx="312586" cy="197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96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526</a:t>
              </a:r>
              <a:endParaRPr lang="en-US" sz="1596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69" name="Rectangle 49"/>
            <p:cNvSpPr>
              <a:spLocks noChangeArrowheads="1"/>
            </p:cNvSpPr>
            <p:nvPr/>
          </p:nvSpPr>
          <p:spPr bwMode="auto">
            <a:xfrm>
              <a:off x="2707355" y="1718069"/>
              <a:ext cx="379912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b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TXA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4020211" y="1718069"/>
              <a:ext cx="751809" cy="222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21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95" b="1" dirty="0">
                  <a:solidFill>
                    <a:srgbClr val="333333"/>
                  </a:solidFill>
                  <a:latin typeface="Calibri"/>
                  <a:cs typeface="Arial" pitchFamily="34" charset="0"/>
                </a:rPr>
                <a:t>Placebo</a:t>
              </a:r>
              <a:endParaRPr lang="en-US" sz="1795" dirty="0">
                <a:solidFill>
                  <a:prstClr val="black"/>
                </a:solidFill>
                <a:latin typeface="Calibri"/>
                <a:cs typeface="Arial" pitchFamily="34" charset="0"/>
              </a:endParaRPr>
            </a:p>
          </p:txBody>
        </p:sp>
        <p:grpSp>
          <p:nvGrpSpPr>
            <p:cNvPr id="3" name="Group 75"/>
            <p:cNvGrpSpPr/>
            <p:nvPr/>
          </p:nvGrpSpPr>
          <p:grpSpPr>
            <a:xfrm>
              <a:off x="4765777" y="1727388"/>
              <a:ext cx="3234215" cy="3108843"/>
              <a:chOff x="6618288" y="1742396"/>
              <a:chExt cx="2475416" cy="2453899"/>
            </a:xfrm>
          </p:grpSpPr>
          <p:sp>
            <p:nvSpPr>
              <p:cNvPr id="5172" name="Rectangle 52"/>
              <p:cNvSpPr>
                <a:spLocks noChangeArrowheads="1"/>
              </p:cNvSpPr>
              <p:nvPr/>
            </p:nvSpPr>
            <p:spPr bwMode="auto">
              <a:xfrm>
                <a:off x="7161945" y="1742396"/>
                <a:ext cx="1360254" cy="175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95" b="1" dirty="0">
                    <a:solidFill>
                      <a:srgbClr val="333333"/>
                    </a:solidFill>
                    <a:latin typeface="Calibri"/>
                    <a:cs typeface="Arial" pitchFamily="34" charset="0"/>
                  </a:rPr>
                  <a:t>Risk Ratio (95% CI)</a:t>
                </a:r>
                <a:endParaRPr lang="en-US" sz="1795" dirty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/>
            </p:nvSpPr>
            <p:spPr bwMode="auto">
              <a:xfrm>
                <a:off x="7788276" y="2239963"/>
                <a:ext cx="1588" cy="1530350"/>
              </a:xfrm>
              <a:prstGeom prst="line">
                <a:avLst/>
              </a:prstGeom>
              <a:noFill/>
              <a:ln w="11113" cap="sq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/>
            </p:nvSpPr>
            <p:spPr bwMode="auto">
              <a:xfrm>
                <a:off x="7585076" y="2357438"/>
                <a:ext cx="933450" cy="1588"/>
              </a:xfrm>
              <a:prstGeom prst="line">
                <a:avLst/>
              </a:prstGeom>
              <a:noFill/>
              <a:ln w="11113" cap="sq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/>
            </p:nvSpPr>
            <p:spPr bwMode="auto">
              <a:xfrm>
                <a:off x="8002588" y="2308226"/>
                <a:ext cx="100013" cy="127000"/>
              </a:xfrm>
              <a:prstGeom prst="rect">
                <a:avLst/>
              </a:prstGeom>
              <a:solidFill>
                <a:schemeClr val="tx1"/>
              </a:solidFill>
              <a:ln w="11113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7586663" y="2592388"/>
                <a:ext cx="941388" cy="1588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78" name="Rectangle 58"/>
              <p:cNvSpPr>
                <a:spLocks noChangeArrowheads="1"/>
              </p:cNvSpPr>
              <p:nvPr/>
            </p:nvSpPr>
            <p:spPr bwMode="auto">
              <a:xfrm>
                <a:off x="8007351" y="2544763"/>
                <a:ext cx="98425" cy="125413"/>
              </a:xfrm>
              <a:prstGeom prst="rect">
                <a:avLst/>
              </a:prstGeom>
              <a:solidFill>
                <a:schemeClr val="tx1"/>
              </a:solidFill>
              <a:ln w="11113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/>
            </p:nvSpPr>
            <p:spPr bwMode="auto">
              <a:xfrm>
                <a:off x="6896101" y="2828926"/>
                <a:ext cx="1382713" cy="1588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0" name="Rectangle 60"/>
              <p:cNvSpPr>
                <a:spLocks noChangeArrowheads="1"/>
              </p:cNvSpPr>
              <p:nvPr/>
            </p:nvSpPr>
            <p:spPr bwMode="auto">
              <a:xfrm>
                <a:off x="7558088" y="2806701"/>
                <a:ext cx="58738" cy="73025"/>
              </a:xfrm>
              <a:prstGeom prst="rect">
                <a:avLst/>
              </a:prstGeom>
              <a:solidFill>
                <a:schemeClr val="tx1"/>
              </a:solidFill>
              <a:ln w="11113" cap="sq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1" name="Freeform 61"/>
              <p:cNvSpPr>
                <a:spLocks/>
              </p:cNvSpPr>
              <p:nvPr/>
            </p:nvSpPr>
            <p:spPr bwMode="auto">
              <a:xfrm>
                <a:off x="7666038" y="3197226"/>
                <a:ext cx="593725" cy="204788"/>
              </a:xfrm>
              <a:custGeom>
                <a:avLst/>
                <a:gdLst/>
                <a:ahLst/>
                <a:cxnLst>
                  <a:cxn ang="0">
                    <a:pos x="500" y="280"/>
                  </a:cxn>
                  <a:cxn ang="0">
                    <a:pos x="0" y="140"/>
                  </a:cxn>
                  <a:cxn ang="0">
                    <a:pos x="500" y="0"/>
                  </a:cxn>
                  <a:cxn ang="0">
                    <a:pos x="1020" y="140"/>
                  </a:cxn>
                  <a:cxn ang="0">
                    <a:pos x="500" y="280"/>
                  </a:cxn>
                </a:cxnLst>
                <a:rect l="0" t="0" r="r" b="b"/>
                <a:pathLst>
                  <a:path w="1020" h="280">
                    <a:moveTo>
                      <a:pt x="500" y="280"/>
                    </a:moveTo>
                    <a:lnTo>
                      <a:pt x="0" y="140"/>
                    </a:lnTo>
                    <a:lnTo>
                      <a:pt x="500" y="0"/>
                    </a:lnTo>
                    <a:lnTo>
                      <a:pt x="1020" y="140"/>
                    </a:lnTo>
                    <a:lnTo>
                      <a:pt x="500" y="280"/>
                    </a:lnTo>
                    <a:close/>
                  </a:path>
                </a:pathLst>
              </a:custGeom>
              <a:solidFill>
                <a:srgbClr val="000000"/>
              </a:solidFill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/>
            </p:nvSpPr>
            <p:spPr bwMode="auto">
              <a:xfrm>
                <a:off x="6618288" y="3770313"/>
                <a:ext cx="2339975" cy="1588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/>
            </p:nvSpPr>
            <p:spPr bwMode="auto">
              <a:xfrm>
                <a:off x="6657976" y="3711576"/>
                <a:ext cx="1588" cy="117475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4" name="Rectangle 64"/>
              <p:cNvSpPr>
                <a:spLocks noChangeArrowheads="1"/>
              </p:cNvSpPr>
              <p:nvPr/>
            </p:nvSpPr>
            <p:spPr bwMode="auto">
              <a:xfrm>
                <a:off x="6618288" y="3835401"/>
                <a:ext cx="278509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0.02</a:t>
                </a:r>
                <a:endParaRPr lang="en-US" sz="1995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/>
            </p:nvSpPr>
            <p:spPr bwMode="auto">
              <a:xfrm>
                <a:off x="7123113" y="3711576"/>
                <a:ext cx="1588" cy="117475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6" name="Rectangle 66"/>
              <p:cNvSpPr>
                <a:spLocks noChangeArrowheads="1"/>
              </p:cNvSpPr>
              <p:nvPr/>
            </p:nvSpPr>
            <p:spPr bwMode="auto">
              <a:xfrm>
                <a:off x="7026276" y="3835401"/>
                <a:ext cx="198759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0.1</a:t>
                </a:r>
                <a:endParaRPr lang="en-US" sz="1995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/>
            </p:nvSpPr>
            <p:spPr bwMode="auto">
              <a:xfrm>
                <a:off x="7788276" y="3711576"/>
                <a:ext cx="1588" cy="117475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88" name="Rectangle 68"/>
              <p:cNvSpPr>
                <a:spLocks noChangeArrowheads="1"/>
              </p:cNvSpPr>
              <p:nvPr/>
            </p:nvSpPr>
            <p:spPr bwMode="auto">
              <a:xfrm>
                <a:off x="7748588" y="3835401"/>
                <a:ext cx="79750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1</a:t>
                </a:r>
                <a:endParaRPr lang="en-US" sz="1995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/>
            </p:nvSpPr>
            <p:spPr bwMode="auto">
              <a:xfrm>
                <a:off x="8453438" y="3711576"/>
                <a:ext cx="1588" cy="117475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90" name="Rectangle 70"/>
              <p:cNvSpPr>
                <a:spLocks noChangeArrowheads="1"/>
              </p:cNvSpPr>
              <p:nvPr/>
            </p:nvSpPr>
            <p:spPr bwMode="auto">
              <a:xfrm>
                <a:off x="8375651" y="3835401"/>
                <a:ext cx="159498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10</a:t>
                </a:r>
                <a:endParaRPr lang="en-US" sz="1995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/>
            </p:nvSpPr>
            <p:spPr bwMode="auto">
              <a:xfrm>
                <a:off x="8918576" y="3711576"/>
                <a:ext cx="1588" cy="117475"/>
              </a:xfrm>
              <a:prstGeom prst="line">
                <a:avLst/>
              </a:prstGeom>
              <a:noFill/>
              <a:ln w="11113" cap="sq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207" tIns="45604" rIns="91207" bIns="45604" numCol="1" anchor="t" anchorCtr="0" compatLnSpc="1">
                <a:prstTxWarp prst="textNoShape">
                  <a:avLst/>
                </a:prstTxWarp>
              </a:bodyPr>
              <a:lstStyle/>
              <a:p>
                <a:pPr defTabSz="912114"/>
                <a:endParaRPr lang="en-GB" sz="1995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92" name="Rectangle 72"/>
              <p:cNvSpPr>
                <a:spLocks noChangeArrowheads="1"/>
              </p:cNvSpPr>
              <p:nvPr/>
            </p:nvSpPr>
            <p:spPr bwMode="auto">
              <a:xfrm>
                <a:off x="8802688" y="3835401"/>
                <a:ext cx="159498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>
                    <a:solidFill>
                      <a:srgbClr val="000000"/>
                    </a:solidFill>
                    <a:latin typeface="Calibri"/>
                    <a:cs typeface="Arial" pitchFamily="34" charset="0"/>
                  </a:rPr>
                  <a:t>50</a:t>
                </a:r>
                <a:endParaRPr lang="en-US" sz="1995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93" name="Rectangle 73"/>
              <p:cNvSpPr>
                <a:spLocks noChangeArrowheads="1"/>
              </p:cNvSpPr>
              <p:nvPr/>
            </p:nvSpPr>
            <p:spPr bwMode="auto">
              <a:xfrm>
                <a:off x="6812508" y="4040188"/>
                <a:ext cx="773004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 dirty="0" err="1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Favours</a:t>
                </a:r>
                <a:r>
                  <a:rPr lang="en-US" sz="1596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TXA</a:t>
                </a:r>
                <a:endParaRPr lang="en-US" sz="1995" dirty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  <p:sp>
            <p:nvSpPr>
              <p:cNvPr id="5194" name="Rectangle 74"/>
              <p:cNvSpPr>
                <a:spLocks noChangeArrowheads="1"/>
              </p:cNvSpPr>
              <p:nvPr/>
            </p:nvSpPr>
            <p:spPr bwMode="auto">
              <a:xfrm>
                <a:off x="8065502" y="4040188"/>
                <a:ext cx="1028202" cy="156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2114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96" dirty="0" err="1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Favours</a:t>
                </a:r>
                <a:r>
                  <a:rPr lang="en-US" sz="1596" dirty="0">
                    <a:solidFill>
                      <a:prstClr val="black"/>
                    </a:solidFill>
                    <a:latin typeface="Calibri"/>
                    <a:cs typeface="Arial" pitchFamily="34" charset="0"/>
                  </a:rPr>
                  <a:t> placebo</a:t>
                </a:r>
                <a:endParaRPr lang="en-US" sz="1995" dirty="0">
                  <a:solidFill>
                    <a:prstClr val="black"/>
                  </a:solidFill>
                  <a:latin typeface="Calibri"/>
                  <a:cs typeface="Arial" pitchFamily="34" charset="0"/>
                </a:endParaRPr>
              </a:p>
            </p:txBody>
          </p:sp>
        </p:grpSp>
      </p:grpSp>
      <p:sp>
        <p:nvSpPr>
          <p:cNvPr id="56" name="Title 1"/>
          <p:cNvSpPr txBox="1">
            <a:spLocks/>
          </p:cNvSpPr>
          <p:nvPr/>
        </p:nvSpPr>
        <p:spPr>
          <a:xfrm>
            <a:off x="1456266" y="769501"/>
            <a:ext cx="9120717" cy="646422"/>
          </a:xfrm>
          <a:prstGeom prst="rect">
            <a:avLst/>
          </a:prstGeom>
        </p:spPr>
        <p:txBody>
          <a:bodyPr/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Previous evidence on </a:t>
            </a:r>
            <a:r>
              <a:rPr lang="en-GB" sz="3192" b="1" dirty="0">
                <a:solidFill>
                  <a:schemeClr val="accent3">
                    <a:lumMod val="50000"/>
                  </a:schemeClr>
                </a:solidFill>
                <a:latin typeface="Calibri"/>
                <a:cs typeface="Arial" charset="0"/>
              </a:rPr>
              <a:t>TXA in GI bleeding - Thromboembolic events </a:t>
            </a:r>
          </a:p>
        </p:txBody>
      </p:sp>
    </p:spTree>
    <p:extLst>
      <p:ext uri="{BB962C8B-B14F-4D97-AF65-F5344CB8AC3E}">
        <p14:creationId xmlns:p14="http://schemas.microsoft.com/office/powerpoint/2010/main" val="3594307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25C08CB2-796A-490B-A3AE-1C268A44887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S</a:t>
            </a:r>
            <a:r>
              <a:rPr lang="en-GB" sz="4000" b="1" kern="0" dirty="0" err="1">
                <a:solidFill>
                  <a:schemeClr val="accent6">
                    <a:lumMod val="50000"/>
                  </a:schemeClr>
                </a:solidFill>
                <a:latin typeface="Calibri"/>
              </a:rPr>
              <a:t>ubgroup</a:t>
            </a: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 analyses – venous events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1B00CA-E6F7-4C17-B348-E21DBB4E7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01517"/>
              </p:ext>
            </p:extLst>
          </p:nvPr>
        </p:nvGraphicFramePr>
        <p:xfrm>
          <a:off x="1749956" y="575310"/>
          <a:ext cx="8660339" cy="599503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03831">
                  <a:extLst>
                    <a:ext uri="{9D8B030D-6E8A-4147-A177-3AD203B41FA5}">
                      <a16:colId xmlns:a16="http://schemas.microsoft.com/office/drawing/2014/main" val="933442954"/>
                    </a:ext>
                  </a:extLst>
                </a:gridCol>
                <a:gridCol w="717759">
                  <a:extLst>
                    <a:ext uri="{9D8B030D-6E8A-4147-A177-3AD203B41FA5}">
                      <a16:colId xmlns:a16="http://schemas.microsoft.com/office/drawing/2014/main" val="44814939"/>
                    </a:ext>
                  </a:extLst>
                </a:gridCol>
                <a:gridCol w="302805">
                  <a:extLst>
                    <a:ext uri="{9D8B030D-6E8A-4147-A177-3AD203B41FA5}">
                      <a16:colId xmlns:a16="http://schemas.microsoft.com/office/drawing/2014/main" val="4121592997"/>
                    </a:ext>
                  </a:extLst>
                </a:gridCol>
                <a:gridCol w="145796">
                  <a:extLst>
                    <a:ext uri="{9D8B030D-6E8A-4147-A177-3AD203B41FA5}">
                      <a16:colId xmlns:a16="http://schemas.microsoft.com/office/drawing/2014/main" val="580499037"/>
                    </a:ext>
                  </a:extLst>
                </a:gridCol>
                <a:gridCol w="672900">
                  <a:extLst>
                    <a:ext uri="{9D8B030D-6E8A-4147-A177-3AD203B41FA5}">
                      <a16:colId xmlns:a16="http://schemas.microsoft.com/office/drawing/2014/main" val="614544334"/>
                    </a:ext>
                  </a:extLst>
                </a:gridCol>
                <a:gridCol w="1031780">
                  <a:extLst>
                    <a:ext uri="{9D8B030D-6E8A-4147-A177-3AD203B41FA5}">
                      <a16:colId xmlns:a16="http://schemas.microsoft.com/office/drawing/2014/main" val="3278534194"/>
                    </a:ext>
                  </a:extLst>
                </a:gridCol>
                <a:gridCol w="257945">
                  <a:extLst>
                    <a:ext uri="{9D8B030D-6E8A-4147-A177-3AD203B41FA5}">
                      <a16:colId xmlns:a16="http://schemas.microsoft.com/office/drawing/2014/main" val="3452528712"/>
                    </a:ext>
                  </a:extLst>
                </a:gridCol>
                <a:gridCol w="145796">
                  <a:extLst>
                    <a:ext uri="{9D8B030D-6E8A-4147-A177-3AD203B41FA5}">
                      <a16:colId xmlns:a16="http://schemas.microsoft.com/office/drawing/2014/main" val="2574334131"/>
                    </a:ext>
                  </a:extLst>
                </a:gridCol>
                <a:gridCol w="594394">
                  <a:extLst>
                    <a:ext uri="{9D8B030D-6E8A-4147-A177-3AD203B41FA5}">
                      <a16:colId xmlns:a16="http://schemas.microsoft.com/office/drawing/2014/main" val="3212039100"/>
                    </a:ext>
                  </a:extLst>
                </a:gridCol>
                <a:gridCol w="912153">
                  <a:extLst>
                    <a:ext uri="{9D8B030D-6E8A-4147-A177-3AD203B41FA5}">
                      <a16:colId xmlns:a16="http://schemas.microsoft.com/office/drawing/2014/main" val="918055461"/>
                    </a:ext>
                  </a:extLst>
                </a:gridCol>
                <a:gridCol w="1575180">
                  <a:extLst>
                    <a:ext uri="{9D8B030D-6E8A-4147-A177-3AD203B41FA5}">
                      <a16:colId xmlns:a16="http://schemas.microsoft.com/office/drawing/2014/main" val="986779499"/>
                    </a:ext>
                  </a:extLst>
                </a:gridCol>
              </a:tblGrid>
              <a:tr h="33617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TXA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Placebo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RR (95% CI)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7607579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 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%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698820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51234"/>
                  </a:ext>
                </a:extLst>
              </a:tr>
              <a:tr h="227692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Suspected variceal bleeding / liver disease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No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/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3047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1.1%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/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2966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0.8%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1.38 (0.82-2.32)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1896688"/>
                  </a:ext>
                </a:extLst>
              </a:tr>
              <a:tr h="227692">
                <a:tc vMerge="1"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Yes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2905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0.5%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3011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0.1%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7.26  (1.65-31.90)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8835368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(p=0.035)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028628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6841489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Location of bleed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Upper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5281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0.7%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5310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1.97 (1.15-3.37)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9919267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(p=0.60)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Lower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671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647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0.9%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1.45 (0.52-4.04)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0812986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7532180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Age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&lt;60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3128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3098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0.2%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2.38 (0.84-6.74)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885440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60-79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2066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2114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3.33 (1.51-7.33)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062415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(p=0.036)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80+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758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765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1.7%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0.78 (0.34-1.76)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1147198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0339015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Rockall score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1-2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1412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0.5%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1382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1.15 (0.39-3.40)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849636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3-4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18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2287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0.8%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2313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0.3%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2.61 (1.09-6.23)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2865775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(p=0.51)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5-7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2253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2269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0.6%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1.78 (0.90-3.51)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566586"/>
                  </a:ext>
                </a:extLst>
              </a:tr>
              <a:tr h="445654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4702805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Time since injury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>
                          <a:effectLst/>
                        </a:rPr>
                        <a:t>&lt;=3h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955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1.0%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969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2.54 (0.80-8.06)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753735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3-8h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1595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0.6%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1540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0.6%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1.07 (0.44-2.63)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721478"/>
                  </a:ext>
                </a:extLst>
              </a:tr>
              <a:tr h="233180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i="1" u="none" strike="noStrike" dirty="0">
                          <a:effectLst/>
                        </a:rPr>
                        <a:t>(p=0.37)</a:t>
                      </a: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&gt;8h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28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3402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0.8%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13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/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3467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0.4%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2.19 (1.14-4.23)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5558356"/>
                  </a:ext>
                </a:extLst>
              </a:tr>
              <a:tr h="227692">
                <a:tc>
                  <a:txBody>
                    <a:bodyPr/>
                    <a:lstStyle/>
                    <a:p>
                      <a:pPr marL="0" marR="0" lvl="0" indent="0" algn="l" defTabSz="9120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27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712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1EB17B-E440-2348-8A4C-06C8ABBE0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74" y="1028277"/>
            <a:ext cx="10234878" cy="562918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83254" y="382385"/>
            <a:ext cx="9120717" cy="646422"/>
          </a:xfrm>
          <a:prstGeom prst="rect">
            <a:avLst/>
          </a:prstGeom>
        </p:spPr>
        <p:txBody>
          <a:bodyPr vert="horz" lIns="91207" tIns="45604" rIns="91207" bIns="45604" rtlCol="0" anchor="ctr">
            <a:normAutofit/>
          </a:bodyPr>
          <a:lstStyle/>
          <a:p>
            <a:pPr algn="ctr" defTabSz="912114">
              <a:spcBef>
                <a:spcPct val="0"/>
              </a:spcBef>
              <a:defRPr/>
            </a:pPr>
            <a:r>
              <a:rPr lang="en-GB" sz="3591" b="1" dirty="0">
                <a:solidFill>
                  <a:srgbClr val="006600"/>
                </a:solidFill>
                <a:latin typeface="Calibri"/>
                <a:cs typeface="Arial" charset="0"/>
              </a:rPr>
              <a:t>Current evidence on TXA in GI bleeding - death</a:t>
            </a:r>
          </a:p>
        </p:txBody>
      </p:sp>
    </p:spTree>
    <p:extLst>
      <p:ext uri="{BB962C8B-B14F-4D97-AF65-F5344CB8AC3E}">
        <p14:creationId xmlns:p14="http://schemas.microsoft.com/office/powerpoint/2010/main" val="150109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B7104F-7CBD-4139-A645-982487544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26614" y="676759"/>
            <a:ext cx="3122686" cy="1793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3EA5D2-8574-42CF-A85A-1FAF8D2CB402}"/>
              </a:ext>
            </a:extLst>
          </p:cNvPr>
          <p:cNvSpPr txBox="1"/>
          <p:nvPr/>
        </p:nvSpPr>
        <p:spPr>
          <a:xfrm>
            <a:off x="2382576" y="3062795"/>
            <a:ext cx="7395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Tranexamic acid did not reduce the deaths from GI bleeding</a:t>
            </a:r>
          </a:p>
          <a:p>
            <a:endParaRPr lang="en-GB" dirty="0"/>
          </a:p>
          <a:p>
            <a:r>
              <a:rPr lang="en-GB" dirty="0"/>
              <a:t>There was an increased risk of venous thromboembolic events and seizures in patients with GI bleeding </a:t>
            </a:r>
          </a:p>
          <a:p>
            <a:endParaRPr lang="en-GB" dirty="0"/>
          </a:p>
          <a:p>
            <a:r>
              <a:rPr lang="en-GB" dirty="0"/>
              <a:t>Tranexamic acid should not be used for the treatment of GI bleeding outside the context of a randomised trial.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27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CB39B-3569-4184-9599-D282CD260C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55629" y="1251169"/>
            <a:ext cx="4448993" cy="2400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6A18A6-33B8-4F75-A812-44FCB7802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18049" r="11952" b="14856"/>
          <a:stretch/>
        </p:blipFill>
        <p:spPr>
          <a:xfrm>
            <a:off x="4283198" y="3942544"/>
            <a:ext cx="3593854" cy="10625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D4FA9C-F285-4A25-946E-326B1F84A498}"/>
              </a:ext>
            </a:extLst>
          </p:cNvPr>
          <p:cNvSpPr txBox="1"/>
          <p:nvPr/>
        </p:nvSpPr>
        <p:spPr>
          <a:xfrm>
            <a:off x="1415846" y="5422169"/>
            <a:ext cx="932855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Website: http://haltit.lshtm.ac.uk          Twitter: @</a:t>
            </a:r>
            <a:r>
              <a:rPr lang="en-GB" sz="2800" dirty="0" err="1"/>
              <a:t>ctu_LSHTM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097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6FD4-7211-42DC-9EB8-61922423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102228"/>
            <a:ext cx="10944225" cy="738115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Overview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73232F-59FA-4227-A227-14083CCD7F5A}"/>
              </a:ext>
            </a:extLst>
          </p:cNvPr>
          <p:cNvGrpSpPr/>
          <p:nvPr/>
        </p:nvGrpSpPr>
        <p:grpSpPr>
          <a:xfrm>
            <a:off x="1244405" y="840344"/>
            <a:ext cx="10098946" cy="5563112"/>
            <a:chOff x="969198" y="893406"/>
            <a:chExt cx="4315449" cy="5540794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B2A58AC7-4E49-44B0-8B53-65C31756629E}"/>
                </a:ext>
              </a:extLst>
            </p:cNvPr>
            <p:cNvCxnSpPr/>
            <p:nvPr/>
          </p:nvCxnSpPr>
          <p:spPr>
            <a:xfrm flipH="1">
              <a:off x="2945862" y="2729630"/>
              <a:ext cx="4192" cy="3256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36">
              <a:extLst>
                <a:ext uri="{FF2B5EF4-FFF2-40B4-BE49-F238E27FC236}">
                  <a16:creationId xmlns:a16="http://schemas.microsoft.com/office/drawing/2014/main" id="{F9B480F0-4038-496A-BAE2-4EDF053D6158}"/>
                </a:ext>
              </a:extLst>
            </p:cNvPr>
            <p:cNvSpPr/>
            <p:nvPr/>
          </p:nvSpPr>
          <p:spPr>
            <a:xfrm rot="5400000">
              <a:off x="2797554" y="3942354"/>
              <a:ext cx="4608511" cy="36567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All clinically indicated treatment is given in addition to trial enrolment</a:t>
              </a:r>
              <a:r>
                <a:rPr lang="en-GB" sz="1100" b="1" dirty="0">
                  <a:solidFill>
                    <a:schemeClr val="tx1"/>
                  </a:solidFill>
                </a:rPr>
                <a:t>. 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01BDA00-798C-492D-B606-B933F556030A}"/>
                </a:ext>
              </a:extLst>
            </p:cNvPr>
            <p:cNvCxnSpPr/>
            <p:nvPr/>
          </p:nvCxnSpPr>
          <p:spPr>
            <a:xfrm flipH="1">
              <a:off x="2951112" y="3625010"/>
              <a:ext cx="4192" cy="3256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60298E0-9E5C-4E38-AD7E-0C1545A190C9}"/>
                </a:ext>
              </a:extLst>
            </p:cNvPr>
            <p:cNvCxnSpPr/>
            <p:nvPr/>
          </p:nvCxnSpPr>
          <p:spPr>
            <a:xfrm flipH="1">
              <a:off x="2943766" y="4525120"/>
              <a:ext cx="4192" cy="3256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F945760-AD8E-4C1A-9A98-CFE3E5958C2D}"/>
                </a:ext>
              </a:extLst>
            </p:cNvPr>
            <p:cNvCxnSpPr/>
            <p:nvPr/>
          </p:nvCxnSpPr>
          <p:spPr>
            <a:xfrm flipH="1">
              <a:off x="2939574" y="5429780"/>
              <a:ext cx="4192" cy="3256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0B341755-6499-40DF-B446-7C835DF01755}"/>
                </a:ext>
              </a:extLst>
            </p:cNvPr>
            <p:cNvSpPr/>
            <p:nvPr/>
          </p:nvSpPr>
          <p:spPr>
            <a:xfrm>
              <a:off x="1618724" y="4889780"/>
              <a:ext cx="2463173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MAINTENANCE DOSE</a:t>
              </a:r>
              <a:r>
                <a:rPr lang="en-GB" sz="1600" b="1" dirty="0">
                  <a:solidFill>
                    <a:schemeClr val="tx1"/>
                  </a:solidFill>
                </a:rPr>
                <a:t> 3 g TXA over 24 hours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id="{9835CC2A-4379-4AA1-82FB-6DF3426BE62A}"/>
                </a:ext>
              </a:extLst>
            </p:cNvPr>
            <p:cNvSpPr/>
            <p:nvPr/>
          </p:nvSpPr>
          <p:spPr>
            <a:xfrm>
              <a:off x="1618725" y="3957364"/>
              <a:ext cx="2463173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LOADING DOSE </a:t>
              </a:r>
              <a:r>
                <a:rPr lang="en-GB" sz="1600" b="1" dirty="0">
                  <a:solidFill>
                    <a:schemeClr val="tx1"/>
                  </a:solidFill>
                </a:rPr>
                <a:t>1g TXA over 10 minutes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B4360AD3-8B1D-4E40-8232-07733E37D355}"/>
                </a:ext>
              </a:extLst>
            </p:cNvPr>
            <p:cNvSpPr/>
            <p:nvPr/>
          </p:nvSpPr>
          <p:spPr>
            <a:xfrm>
              <a:off x="1618724" y="5777537"/>
              <a:ext cx="2505679" cy="656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Complete </a:t>
              </a:r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OUTCOME</a:t>
              </a:r>
              <a:r>
                <a:rPr lang="en-GB" sz="1600" b="1" dirty="0">
                  <a:solidFill>
                    <a:schemeClr val="tx1"/>
                  </a:solidFill>
                </a:rPr>
                <a:t> </a:t>
              </a:r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FORM</a:t>
              </a:r>
              <a:r>
                <a:rPr lang="en-GB" sz="1600" b="1" dirty="0">
                  <a:solidFill>
                    <a:schemeClr val="tx1"/>
                  </a:solidFill>
                </a:rPr>
                <a:t> at discharge, death or day 28 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ADB5BCE7-485E-415B-9725-A815F3FE80A0}"/>
                </a:ext>
              </a:extLst>
            </p:cNvPr>
            <p:cNvSpPr/>
            <p:nvPr/>
          </p:nvSpPr>
          <p:spPr>
            <a:xfrm>
              <a:off x="1635426" y="3078265"/>
              <a:ext cx="2446537" cy="540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RANDOMISE</a:t>
              </a:r>
              <a:r>
                <a:rPr lang="en-GB" sz="1600" b="1" dirty="0">
                  <a:solidFill>
                    <a:schemeClr val="tx1"/>
                  </a:solidFill>
                </a:rPr>
                <a:t> (tranexamic acid or placebo)</a:t>
              </a:r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733991A2-3CF4-465D-A211-4AAAE0AEF794}"/>
                </a:ext>
              </a:extLst>
            </p:cNvPr>
            <p:cNvSpPr/>
            <p:nvPr/>
          </p:nvSpPr>
          <p:spPr>
            <a:xfrm>
              <a:off x="1635427" y="2064089"/>
              <a:ext cx="2446471" cy="6566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</a:rPr>
                <a:t>Appropriate </a:t>
              </a:r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CONSENT PROCESS </a:t>
              </a:r>
              <a:br>
                <a:rPr lang="en-GB" sz="1600" b="1" dirty="0">
                  <a:solidFill>
                    <a:schemeClr val="tx1"/>
                  </a:solidFill>
                </a:rPr>
              </a:br>
              <a:r>
                <a:rPr lang="en-GB" sz="1600" b="1" dirty="0">
                  <a:solidFill>
                    <a:schemeClr val="tx1"/>
                  </a:solidFill>
                </a:rPr>
                <a:t>(</a:t>
              </a:r>
              <a:r>
                <a:rPr lang="en-GB" sz="1600" b="1" dirty="0" err="1">
                  <a:solidFill>
                    <a:schemeClr val="tx1"/>
                  </a:solidFill>
                </a:rPr>
                <a:t>ie</a:t>
              </a:r>
              <a:r>
                <a:rPr lang="en-GB" sz="1600" b="1" dirty="0">
                  <a:solidFill>
                    <a:schemeClr val="tx1"/>
                  </a:solidFill>
                </a:rPr>
                <a:t> patient, representative or waiver)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773562C-280F-4501-8DA3-ABDB5557BA86}"/>
                </a:ext>
              </a:extLst>
            </p:cNvPr>
            <p:cNvCxnSpPr/>
            <p:nvPr/>
          </p:nvCxnSpPr>
          <p:spPr>
            <a:xfrm flipH="1">
              <a:off x="2947986" y="1692832"/>
              <a:ext cx="4192" cy="325609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808B6EF7-EBC7-4023-BCBD-009A95CE0DD1}"/>
                </a:ext>
              </a:extLst>
            </p:cNvPr>
            <p:cNvSpPr/>
            <p:nvPr/>
          </p:nvSpPr>
          <p:spPr>
            <a:xfrm>
              <a:off x="969198" y="893406"/>
              <a:ext cx="3960000" cy="828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accent3">
                      <a:lumMod val="75000"/>
                    </a:schemeClr>
                  </a:solidFill>
                </a:rPr>
                <a:t>ELIGIBILITY</a:t>
              </a:r>
              <a:endParaRPr lang="en-GB" sz="1600" b="1" dirty="0">
                <a:solidFill>
                  <a:schemeClr val="tx1"/>
                </a:solidFill>
              </a:endParaRPr>
            </a:p>
            <a:p>
              <a:pPr marL="85725" indent="-85725" algn="ctr">
                <a:buClr>
                  <a:srgbClr val="FF0000"/>
                </a:buClr>
                <a:buSzPct val="150000"/>
                <a:buFont typeface="Arial" pitchFamily="34" charset="0"/>
                <a:buChar char="•"/>
              </a:pPr>
              <a:r>
                <a:rPr lang="en-GB" sz="1600" b="1" dirty="0">
                  <a:solidFill>
                    <a:schemeClr val="tx1"/>
                  </a:solidFill>
                </a:rPr>
                <a:t>Adults with significant acute upper or lower gastrointestinal bleeding</a:t>
              </a:r>
            </a:p>
            <a:p>
              <a:pPr marL="85725" indent="-85725" algn="ctr">
                <a:buClr>
                  <a:srgbClr val="FF0000"/>
                </a:buClr>
                <a:buSzPct val="150000"/>
                <a:buFont typeface="Arial" pitchFamily="34" charset="0"/>
                <a:buChar char="•"/>
              </a:pPr>
              <a:r>
                <a:rPr lang="en-GB" sz="1600" b="1" dirty="0">
                  <a:solidFill>
                    <a:schemeClr val="tx1"/>
                  </a:solidFill>
                </a:rPr>
                <a:t>Responsible clinician is substantially uncertain as to the appropriateness of </a:t>
              </a:r>
              <a:r>
                <a:rPr lang="en-GB" sz="1600" b="1" dirty="0" err="1">
                  <a:solidFill>
                    <a:schemeClr val="tx1"/>
                  </a:solidFill>
                </a:rPr>
                <a:t>tranexamic</a:t>
              </a:r>
              <a:r>
                <a:rPr lang="en-GB" sz="1600" b="1" dirty="0">
                  <a:solidFill>
                    <a:schemeClr val="tx1"/>
                  </a:solidFill>
                </a:rPr>
                <a:t> acid in a patient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8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23686-D208-45FB-9197-8FC135207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754" y="142456"/>
            <a:ext cx="11583745" cy="707886"/>
          </a:xfrm>
        </p:spPr>
        <p:txBody>
          <a:bodyPr/>
          <a:lstStyle/>
          <a:p>
            <a:r>
              <a:rPr lang="en-GB" sz="40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HALT-IT trial recruitment</a:t>
            </a:r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A83D03-0138-4F91-8C45-66D18E38B6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8615512"/>
              </p:ext>
            </p:extLst>
          </p:nvPr>
        </p:nvGraphicFramePr>
        <p:xfrm>
          <a:off x="1494434" y="1195588"/>
          <a:ext cx="9171382" cy="5289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3442A99-F9AE-4619-A4B6-4CE41AFA7794}"/>
              </a:ext>
            </a:extLst>
          </p:cNvPr>
          <p:cNvSpPr txBox="1"/>
          <p:nvPr/>
        </p:nvSpPr>
        <p:spPr>
          <a:xfrm>
            <a:off x="2341963" y="1032289"/>
            <a:ext cx="747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12,009 GI bleeding patients randomised from 164 hospitals </a:t>
            </a:r>
          </a:p>
          <a:p>
            <a:pPr algn="ctr"/>
            <a:r>
              <a:rPr lang="en-GB" sz="2000" b="1" dirty="0"/>
              <a:t>in 15 countries</a:t>
            </a:r>
          </a:p>
          <a:p>
            <a:pPr algn="ctr"/>
            <a:r>
              <a:rPr lang="en-GB" sz="2000" dirty="0"/>
              <a:t>First patient: 04/07/2013</a:t>
            </a:r>
          </a:p>
          <a:p>
            <a:pPr algn="ctr"/>
            <a:r>
              <a:rPr lang="en-GB" sz="2000" dirty="0"/>
              <a:t>Last patient: 21/06/2019</a:t>
            </a:r>
          </a:p>
        </p:txBody>
      </p:sp>
    </p:spTree>
    <p:extLst>
      <p:ext uri="{BB962C8B-B14F-4D97-AF65-F5344CB8AC3E}">
        <p14:creationId xmlns:p14="http://schemas.microsoft.com/office/powerpoint/2010/main" val="628168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BDF2-04C7-4512-8FB2-C9227AC2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66" y="0"/>
            <a:ext cx="10944225" cy="1140090"/>
          </a:xfrm>
        </p:spPr>
        <p:txBody>
          <a:bodyPr/>
          <a:lstStyle/>
          <a:p>
            <a:r>
              <a:rPr lang="en-GB" sz="4400" b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Trial recruitment by country</a:t>
            </a:r>
            <a:endParaRPr lang="en-GB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F7F9529-0F40-4639-833B-AECCFCDD48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5749669"/>
              </p:ext>
            </p:extLst>
          </p:nvPr>
        </p:nvGraphicFramePr>
        <p:xfrm>
          <a:off x="1097281" y="975311"/>
          <a:ext cx="10757912" cy="538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95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481132" y="804515"/>
            <a:ext cx="9327429" cy="5756893"/>
            <a:chOff x="1304445" y="360605"/>
            <a:chExt cx="9751424" cy="5919987"/>
          </a:xfrm>
        </p:grpSpPr>
        <p:sp>
          <p:nvSpPr>
            <p:cNvPr id="138" name="TextBox 137"/>
            <p:cNvSpPr txBox="1"/>
            <p:nvPr/>
          </p:nvSpPr>
          <p:spPr>
            <a:xfrm>
              <a:off x="1968735" y="1276224"/>
              <a:ext cx="3826416" cy="3797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5,994 allocated TXA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875850" y="2109789"/>
              <a:ext cx="3919370" cy="3797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5,994 baseline data 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875850" y="2907382"/>
              <a:ext cx="3919655" cy="6646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5,964 received loading dose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5,483 received maintenance dose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968735" y="5331103"/>
              <a:ext cx="3867582" cy="9494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5,985 with outcome data 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5,956 received allocated treatment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575350" y="5331103"/>
              <a:ext cx="3923886" cy="94948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6,004 with outcome data </a:t>
              </a:r>
            </a:p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5,981 received allocated treatment</a:t>
              </a: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696158" y="3722156"/>
              <a:ext cx="2359711" cy="8545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18 consent withdrawn 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11 outcome data unavailable </a:t>
              </a:r>
            </a:p>
          </p:txBody>
        </p:sp>
        <p:cxnSp>
          <p:nvCxnSpPr>
            <p:cNvPr id="147" name="Elbow Connector 146"/>
            <p:cNvCxnSpPr>
              <a:cxnSpLocks/>
              <a:stCxn id="161" idx="2"/>
              <a:endCxn id="148" idx="0"/>
            </p:cNvCxnSpPr>
            <p:nvPr/>
          </p:nvCxnSpPr>
          <p:spPr>
            <a:xfrm rot="16200000" flipH="1">
              <a:off x="7053036" y="-203456"/>
              <a:ext cx="535824" cy="2423536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6566734" y="1276224"/>
              <a:ext cx="3931962" cy="3797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6,015 allocated placebo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304445" y="3722156"/>
              <a:ext cx="2456209" cy="8545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11 consent withdrawn </a:t>
              </a:r>
            </a:p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 6 outcome data unavailable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6571051" y="2109789"/>
              <a:ext cx="3919688" cy="3797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6,015 baseline data 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575225" y="2907382"/>
              <a:ext cx="3924138" cy="66464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5,988 received loading dose</a:t>
              </a:r>
            </a:p>
            <a:p>
              <a:pPr algn="ctr"/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5,510 received maintenance dose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696158" y="4719199"/>
              <a:ext cx="2359459" cy="3481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0 lost to follow-up  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304446" y="4719199"/>
              <a:ext cx="2456210" cy="34814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3 lost to follow-up </a:t>
              </a:r>
            </a:p>
          </p:txBody>
        </p:sp>
        <p:cxnSp>
          <p:nvCxnSpPr>
            <p:cNvPr id="158" name="Straight Arrow Connector 157"/>
            <p:cNvCxnSpPr>
              <a:cxnSpLocks/>
            </p:cNvCxnSpPr>
            <p:nvPr/>
          </p:nvCxnSpPr>
          <p:spPr>
            <a:xfrm>
              <a:off x="3889282" y="2489585"/>
              <a:ext cx="0" cy="401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AutoShape 4"/>
            <p:cNvCxnSpPr>
              <a:cxnSpLocks noChangeShapeType="1"/>
            </p:cNvCxnSpPr>
            <p:nvPr/>
          </p:nvCxnSpPr>
          <p:spPr bwMode="auto">
            <a:xfrm flipH="1">
              <a:off x="3896593" y="3563792"/>
              <a:ext cx="129" cy="175741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61" name="TextBox 160"/>
            <p:cNvSpPr txBox="1"/>
            <p:nvPr/>
          </p:nvSpPr>
          <p:spPr>
            <a:xfrm>
              <a:off x="4143198" y="360605"/>
              <a:ext cx="3931962" cy="37979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12,009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randomised</a:t>
              </a:r>
            </a:p>
          </p:txBody>
        </p:sp>
        <p:cxnSp>
          <p:nvCxnSpPr>
            <p:cNvPr id="35" name="AutoShape 4"/>
            <p:cNvCxnSpPr>
              <a:cxnSpLocks noChangeShapeType="1"/>
              <a:stCxn id="151" idx="2"/>
              <a:endCxn id="143" idx="0"/>
            </p:cNvCxnSpPr>
            <p:nvPr/>
          </p:nvCxnSpPr>
          <p:spPr bwMode="auto">
            <a:xfrm flipH="1">
              <a:off x="8537293" y="3572024"/>
              <a:ext cx="1" cy="1759079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8555004" y="1656020"/>
              <a:ext cx="10676" cy="4501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8560342" y="2489585"/>
              <a:ext cx="0" cy="4199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9515" y="9747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Trial profile</a:t>
            </a:r>
          </a:p>
        </p:txBody>
      </p:sp>
      <p:cxnSp>
        <p:nvCxnSpPr>
          <p:cNvPr id="51" name="Elbow Connector 146">
            <a:extLst>
              <a:ext uri="{FF2B5EF4-FFF2-40B4-BE49-F238E27FC236}">
                <a16:creationId xmlns:a16="http://schemas.microsoft.com/office/drawing/2014/main" id="{7E3B2B91-5BF4-4A75-9912-8A8D317A5022}"/>
              </a:ext>
            </a:extLst>
          </p:cNvPr>
          <p:cNvCxnSpPr>
            <a:cxnSpLocks/>
            <a:stCxn id="161" idx="2"/>
            <a:endCxn id="138" idx="0"/>
          </p:cNvCxnSpPr>
          <p:nvPr/>
        </p:nvCxnSpPr>
        <p:spPr>
          <a:xfrm rot="5400000">
            <a:off x="4751226" y="369180"/>
            <a:ext cx="521062" cy="21303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3491B2A-D5A9-46AD-8E68-54C6136175F9}"/>
              </a:ext>
            </a:extLst>
          </p:cNvPr>
          <p:cNvCxnSpPr>
            <a:cxnSpLocks/>
          </p:cNvCxnSpPr>
          <p:nvPr/>
        </p:nvCxnSpPr>
        <p:spPr>
          <a:xfrm>
            <a:off x="3948689" y="2053013"/>
            <a:ext cx="10212" cy="437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530388"/>
              </p:ext>
            </p:extLst>
          </p:nvPr>
        </p:nvGraphicFramePr>
        <p:xfrm>
          <a:off x="3195609" y="646331"/>
          <a:ext cx="6060382" cy="52349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434282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4122660850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GB" sz="1400" b="1" u="none" strike="noStrike">
                          <a:effectLst/>
                        </a:rPr>
                        <a:t>Placebo (N=6015)</a:t>
                      </a:r>
                      <a:endParaRPr lang="en-GB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Age at randomisation (years)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i="1" u="none" strike="noStrike" dirty="0">
                          <a:effectLst/>
                        </a:rPr>
                        <a:t>Mean (SD)</a:t>
                      </a:r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i="1" u="none" strike="noStrike" dirty="0">
                          <a:effectLst/>
                        </a:rPr>
                        <a:t>     58.1</a:t>
                      </a:r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i="1" u="none" strike="noStrike" dirty="0">
                          <a:effectLst/>
                        </a:rPr>
                        <a:t>     (17.0)</a:t>
                      </a:r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i="1" u="none" strike="noStrike" dirty="0">
                          <a:effectLst/>
                        </a:rPr>
                        <a:t>     58.1</a:t>
                      </a:r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i="1" u="none" strike="noStrike" dirty="0">
                          <a:effectLst/>
                        </a:rPr>
                        <a:t>     (17.0)</a:t>
                      </a:r>
                      <a:endParaRPr lang="en-GB" sz="1400" b="0" i="1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&lt;40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790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(13)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779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(13)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40-59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2355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(39)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2333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(39)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79935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60-79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2077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(35)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2130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(35)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5458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80+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769</a:t>
                      </a:r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(13)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773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(13)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30821"/>
                  </a:ext>
                </a:extLst>
              </a:tr>
              <a:tr h="43624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Sex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79085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Female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2141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(36)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2124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(35)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101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Male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>
                          <a:effectLst/>
                        </a:rPr>
                        <a:t>3850</a:t>
                      </a:r>
                      <a:endParaRPr lang="en-GB" sz="14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(64)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3891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u="none" strike="noStrike" dirty="0">
                          <a:effectLst/>
                        </a:rPr>
                        <a:t>     (65)</a:t>
                      </a:r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355966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8850896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52038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5776367"/>
              </p:ext>
            </p:extLst>
          </p:nvPr>
        </p:nvGraphicFramePr>
        <p:xfrm>
          <a:off x="3195609" y="646331"/>
          <a:ext cx="5680076" cy="47986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7590722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31162963"/>
                    </a:ext>
                  </a:extLst>
                </a:gridCol>
                <a:gridCol w="681038">
                  <a:extLst>
                    <a:ext uri="{9D8B030D-6E8A-4147-A177-3AD203B41FA5}">
                      <a16:colId xmlns:a16="http://schemas.microsoft.com/office/drawing/2014/main" val="39879939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212401231"/>
                    </a:ext>
                  </a:extLst>
                </a:gridCol>
                <a:gridCol w="731838">
                  <a:extLst>
                    <a:ext uri="{9D8B030D-6E8A-4147-A177-3AD203B41FA5}">
                      <a16:colId xmlns:a16="http://schemas.microsoft.com/office/drawing/2014/main" val="506947595"/>
                    </a:ext>
                  </a:extLst>
                </a:gridCol>
              </a:tblGrid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TXA (N=5994)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Placebo (N=6015)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3766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 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n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effectLst/>
                        </a:rPr>
                        <a:t>%</a:t>
                      </a:r>
                      <a:endParaRPr lang="en-GB" sz="14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529667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Time from onset to randomisation (hours)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315894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mean(SD)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21.4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(36.4)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1" u="none" strike="noStrike" dirty="0">
                          <a:effectLst/>
                          <a:latin typeface="Calibri" panose="020F0502020204030204" pitchFamily="34" charset="0"/>
                        </a:rPr>
                        <a:t>     (37.8)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610444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≤3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(16)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559512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&gt;3-≤8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1551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(26)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479935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&gt;8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3424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(57)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3488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(58)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45458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Missing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 (0)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(&lt;1)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30821"/>
                  </a:ext>
                </a:extLst>
              </a:tr>
              <a:tr h="436245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Suspected location of bleeding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998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Lower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(11)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(11)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43287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effectLst/>
                          <a:latin typeface="Calibri" panose="020F0502020204030204" pitchFamily="34" charset="0"/>
                        </a:rPr>
                        <a:t>Upper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5317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(89)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5361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effectLst/>
                          <a:latin typeface="Calibri" panose="020F0502020204030204" pitchFamily="34" charset="0"/>
                        </a:rPr>
                        <a:t>     (89)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3962564"/>
                  </a:ext>
                </a:extLst>
              </a:tr>
            </a:tbl>
          </a:graphicData>
        </a:graphic>
      </p:graphicFrame>
      <p:sp>
        <p:nvSpPr>
          <p:cNvPr id="4" name="Text Box 2">
            <a:extLst>
              <a:ext uri="{FF2B5EF4-FFF2-40B4-BE49-F238E27FC236}">
                <a16:creationId xmlns:a16="http://schemas.microsoft.com/office/drawing/2014/main" id="{4DB3B8C8-72C5-4FC0-BAD8-2CBD802F5F1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6017" y="0"/>
            <a:ext cx="10488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4000" b="1" kern="0" dirty="0">
                <a:solidFill>
                  <a:schemeClr val="accent6">
                    <a:lumMod val="50000"/>
                  </a:schemeClr>
                </a:solidFill>
                <a:latin typeface="Calibri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632876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2722</Words>
  <Application>Microsoft Office PowerPoint</Application>
  <PresentationFormat>Custom</PresentationFormat>
  <Paragraphs>1176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游ゴシック</vt:lpstr>
      <vt:lpstr>游ゴシック Light</vt:lpstr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Overview</vt:lpstr>
      <vt:lpstr>HALT-IT trial recruitment</vt:lpstr>
      <vt:lpstr>Trial recruitment by country</vt:lpstr>
      <vt:lpstr>Trial profile</vt:lpstr>
      <vt:lpstr>Baseline characteristics</vt:lpstr>
      <vt:lpstr>Baseline characteristics</vt:lpstr>
      <vt:lpstr>Baseline characteristics</vt:lpstr>
      <vt:lpstr>Baseline characteristics</vt:lpstr>
      <vt:lpstr>Baseline characteristics</vt:lpstr>
      <vt:lpstr>Baseline characteristics</vt:lpstr>
      <vt:lpstr>PowerPoint Presentation</vt:lpstr>
      <vt:lpstr>PowerPoint Presentation</vt:lpstr>
      <vt:lpstr>PowerPoint Presentation</vt:lpstr>
      <vt:lpstr>PowerPoint Presentation</vt:lpstr>
      <vt:lpstr>Death due to bleeding and re-bleeding </vt:lpstr>
      <vt:lpstr>All causes of death</vt:lpstr>
      <vt:lpstr>Subgroup analysis – Time since onset</vt:lpstr>
      <vt:lpstr>Subgroup analysis – Bleed location</vt:lpstr>
      <vt:lpstr>Subgroup analysis – Liver disease</vt:lpstr>
      <vt:lpstr>Subgroup analysis – Rockall score</vt:lpstr>
      <vt:lpstr>Subgroup analysis</vt:lpstr>
      <vt:lpstr>Subgroup analysis</vt:lpstr>
      <vt:lpstr>PowerPoint Presentation</vt:lpstr>
      <vt:lpstr>Blood products transfusion</vt:lpstr>
      <vt:lpstr>Thromboembolic events</vt:lpstr>
      <vt:lpstr>Complications and self-care capacity</vt:lpstr>
      <vt:lpstr>Subgroup analyses – venous events</vt:lpstr>
      <vt:lpstr>PowerPoint Presentation</vt:lpstr>
      <vt:lpstr>PowerPoint Presentation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Needham</dc:creator>
  <cp:lastModifiedBy>Monica Arribas</cp:lastModifiedBy>
  <cp:revision>207</cp:revision>
  <dcterms:created xsi:type="dcterms:W3CDTF">2019-04-05T15:11:07Z</dcterms:created>
  <dcterms:modified xsi:type="dcterms:W3CDTF">2020-04-29T15:23:24Z</dcterms:modified>
</cp:coreProperties>
</file>